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D5E"/>
    <a:srgbClr val="F8F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6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3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4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5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1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8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1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A169-3B1F-42E9-887C-4BD4DD41F82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5B7A3-46E5-4B9F-A2AD-6631C878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55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muse.com/ap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i.lexicala.com/" TargetMode="External"/><Relationship Id="rId5" Type="http://schemas.openxmlformats.org/officeDocument/2006/relationships/hyperlink" Target="https://developer.oxforddictionaries.com/" TargetMode="External"/><Relationship Id="rId4" Type="http://schemas.openxmlformats.org/officeDocument/2006/relationships/hyperlink" Target="https://dictionaryapi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2584" y="765868"/>
            <a:ext cx="7429269" cy="3934681"/>
          </a:xfrm>
        </p:spPr>
        <p:txBody>
          <a:bodyPr>
            <a:normAutofit fontScale="90000"/>
          </a:bodyPr>
          <a:lstStyle/>
          <a:p>
            <a:pPr algn="l"/>
            <a:r>
              <a:rPr lang="en-US" sz="7500" b="1" dirty="0" err="1">
                <a:latin typeface="Sylfaen" panose="010A0502050306030303" pitchFamily="18" charset="0"/>
              </a:rPr>
              <a:t>ელექტრონული</a:t>
            </a:r>
            <a:r>
              <a:rPr lang="en-US" sz="7500" b="1" dirty="0">
                <a:latin typeface="Sylfaen" panose="010A0502050306030303" pitchFamily="18" charset="0"/>
              </a:rPr>
              <a:t> </a:t>
            </a:r>
            <a:r>
              <a:rPr lang="en-US" sz="7500" b="1" dirty="0" err="1">
                <a:latin typeface="Sylfaen" panose="010A0502050306030303" pitchFamily="18" charset="0"/>
              </a:rPr>
              <a:t>თემატური</a:t>
            </a:r>
            <a:r>
              <a:rPr lang="en-US" sz="7500" b="1" dirty="0">
                <a:latin typeface="Sylfaen" panose="010A0502050306030303" pitchFamily="18" charset="0"/>
              </a:rPr>
              <a:t> </a:t>
            </a:r>
            <a:r>
              <a:rPr lang="en-US" sz="7500" b="1" dirty="0" err="1">
                <a:latin typeface="Sylfaen" panose="010A0502050306030303" pitchFamily="18" charset="0"/>
              </a:rPr>
              <a:t>თარგმნითი</a:t>
            </a:r>
            <a:r>
              <a:rPr lang="en-US" sz="7500" b="1" dirty="0">
                <a:latin typeface="Sylfaen" panose="010A0502050306030303" pitchFamily="18" charset="0"/>
              </a:rPr>
              <a:t> </a:t>
            </a:r>
            <a:r>
              <a:rPr lang="en-US" sz="7500" b="1" dirty="0" err="1">
                <a:latin typeface="Sylfaen" panose="010A0502050306030303" pitchFamily="18" charset="0"/>
              </a:rPr>
              <a:t>ლექსიკონი</a:t>
            </a:r>
            <a:endParaRPr lang="en-US" sz="7500" dirty="0">
              <a:latin typeface="Sylfaen" panose="010A050205030603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87400" cy="2286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46933" y="4597400"/>
            <a:ext cx="745067" cy="22606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693" y="765868"/>
            <a:ext cx="8037773" cy="416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4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5400000">
            <a:off x="9476508" y="1097280"/>
            <a:ext cx="3901439" cy="881149"/>
          </a:xfrm>
        </p:spPr>
        <p:txBody>
          <a:bodyPr>
            <a:normAutofit fontScale="90000"/>
          </a:bodyPr>
          <a:lstStyle/>
          <a:p>
            <a:r>
              <a:rPr lang="ka-GE" dirty="0" smtClean="0"/>
              <a:t>სარჩევი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66591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73084" cy="23358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27227" y="4447309"/>
            <a:ext cx="773084" cy="24106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08218" y="1310083"/>
            <a:ext cx="5000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5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ka-GE" sz="3000" b="1" dirty="0" smtClean="0">
                <a:solidFill>
                  <a:schemeClr val="accent1">
                    <a:lumMod val="75000"/>
                  </a:schemeClr>
                </a:solidFill>
              </a:rPr>
              <a:t>           </a:t>
            </a:r>
            <a:r>
              <a:rPr lang="ka-GE" sz="3000" b="1" dirty="0" smtClean="0">
                <a:solidFill>
                  <a:schemeClr val="tx2"/>
                </a:solidFill>
              </a:rPr>
              <a:t>შესავალი</a:t>
            </a:r>
            <a:endParaRPr lang="en-US" sz="30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08218" y="2036432"/>
            <a:ext cx="4112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5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ka-GE" sz="3000" dirty="0" smtClean="0"/>
              <a:t>           მიზანი               </a:t>
            </a:r>
            <a:endParaRPr lang="en-US" sz="3000" dirty="0"/>
          </a:p>
        </p:txBody>
      </p:sp>
      <p:sp>
        <p:nvSpPr>
          <p:cNvPr id="13" name="TextBox 12"/>
          <p:cNvSpPr txBox="1"/>
          <p:nvPr/>
        </p:nvSpPr>
        <p:spPr>
          <a:xfrm>
            <a:off x="2709946" y="2762503"/>
            <a:ext cx="481861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5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ka-GE" sz="3000" dirty="0" smtClean="0"/>
              <a:t>           ამოცანები</a:t>
            </a:r>
            <a:endParaRPr lang="en-US" sz="3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08218" y="3488574"/>
            <a:ext cx="796082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ka-GE" sz="3500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ka-GE" sz="3000" dirty="0" smtClean="0"/>
              <a:t>           ამოცანების </a:t>
            </a:r>
            <a:r>
              <a:rPr lang="ka-GE" sz="3000" dirty="0"/>
              <a:t>განხორციელების </a:t>
            </a:r>
            <a:r>
              <a:rPr lang="ka-GE" sz="3000" dirty="0" smtClean="0"/>
              <a:t>		    გზებიდა </a:t>
            </a:r>
            <a:r>
              <a:rPr lang="ka-GE" sz="3000" dirty="0"/>
              <a:t>განრიგი</a:t>
            </a:r>
            <a:endParaRPr lang="en-US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2708218" y="4671752"/>
            <a:ext cx="63027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5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r>
              <a:rPr lang="ka-GE" sz="3000" dirty="0" smtClean="0"/>
              <a:t>           მოსალოდნელი   შედეგები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0027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22" y="1022147"/>
            <a:ext cx="6335684" cy="42816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a-GE" sz="2000" dirty="0"/>
              <a:t>ს</a:t>
            </a:r>
            <a:r>
              <a:rPr lang="en-US" sz="2000" dirty="0" err="1"/>
              <a:t>ამწუხაროდ</a:t>
            </a:r>
            <a:r>
              <a:rPr lang="en-US" sz="2000" dirty="0"/>
              <a:t> </a:t>
            </a:r>
            <a:r>
              <a:rPr lang="en-US" sz="2000" dirty="0" err="1"/>
              <a:t>დღეს</a:t>
            </a:r>
            <a:r>
              <a:rPr lang="en-US" sz="2000" dirty="0"/>
              <a:t> </a:t>
            </a:r>
            <a:r>
              <a:rPr lang="en-US" sz="2000" dirty="0" err="1"/>
              <a:t>საქართველოში</a:t>
            </a:r>
            <a:r>
              <a:rPr lang="en-US" sz="2000" dirty="0"/>
              <a:t> </a:t>
            </a:r>
            <a:r>
              <a:rPr lang="en-US" sz="2000" dirty="0" err="1"/>
              <a:t>არ</a:t>
            </a:r>
            <a:r>
              <a:rPr lang="en-US" sz="2000" dirty="0"/>
              <a:t> </a:t>
            </a:r>
            <a:r>
              <a:rPr lang="en-US" sz="2000" dirty="0" err="1"/>
              <a:t>არსებობს</a:t>
            </a:r>
            <a:r>
              <a:rPr lang="en-US" sz="2000" dirty="0"/>
              <a:t> ISO </a:t>
            </a:r>
            <a:r>
              <a:rPr lang="en-US" sz="2000" dirty="0" err="1"/>
              <a:t>სტანდარტის</a:t>
            </a:r>
            <a:r>
              <a:rPr lang="en-US" sz="2000" dirty="0"/>
              <a:t> </a:t>
            </a:r>
            <a:r>
              <a:rPr lang="en-US" sz="2000" dirty="0" err="1"/>
              <a:t>თემატური</a:t>
            </a:r>
            <a:r>
              <a:rPr lang="en-US" sz="2000" dirty="0"/>
              <a:t> </a:t>
            </a:r>
            <a:r>
              <a:rPr lang="en-US" sz="2000" dirty="0" err="1"/>
              <a:t>თარგმნითი</a:t>
            </a:r>
            <a:r>
              <a:rPr lang="en-US" sz="2000" dirty="0"/>
              <a:t> </a:t>
            </a:r>
            <a:r>
              <a:rPr lang="en-US" sz="2000" dirty="0" err="1"/>
              <a:t>ელექტრონული</a:t>
            </a:r>
            <a:r>
              <a:rPr lang="en-US" sz="2000" dirty="0"/>
              <a:t> </a:t>
            </a:r>
            <a:r>
              <a:rPr lang="en-US" sz="2000" dirty="0" err="1"/>
              <a:t>ლექსიკონები</a:t>
            </a:r>
            <a:r>
              <a:rPr lang="en-US" sz="2000" dirty="0"/>
              <a:t>. </a:t>
            </a:r>
            <a:r>
              <a:rPr lang="ka-GE" sz="2000" dirty="0"/>
              <a:t>პ</a:t>
            </a:r>
            <a:r>
              <a:rPr lang="en-US" sz="2000" dirty="0" err="1"/>
              <a:t>როექტის</a:t>
            </a:r>
            <a:r>
              <a:rPr lang="en-US" sz="2000" dirty="0"/>
              <a:t> </a:t>
            </a:r>
            <a:r>
              <a:rPr lang="en-US" sz="2000" dirty="0" err="1"/>
              <a:t>განხორციელებით</a:t>
            </a:r>
            <a:r>
              <a:rPr lang="en-US" sz="2000" dirty="0"/>
              <a:t> </a:t>
            </a:r>
            <a:r>
              <a:rPr lang="en-US" sz="2000" dirty="0" err="1"/>
              <a:t>შესაძლებელია</a:t>
            </a:r>
            <a:r>
              <a:rPr lang="en-US" sz="2000" dirty="0"/>
              <a:t> </a:t>
            </a:r>
            <a:r>
              <a:rPr lang="en-US" sz="2000" dirty="0" err="1"/>
              <a:t>ისეთი</a:t>
            </a:r>
            <a:r>
              <a:rPr lang="en-US" sz="2000" dirty="0"/>
              <a:t> </a:t>
            </a:r>
            <a:r>
              <a:rPr lang="en-US" sz="2000" dirty="0" err="1"/>
              <a:t>ლექსიკონის</a:t>
            </a:r>
            <a:r>
              <a:rPr lang="en-US" sz="2000" dirty="0"/>
              <a:t> </a:t>
            </a:r>
            <a:r>
              <a:rPr lang="en-US" sz="2000" dirty="0" err="1"/>
              <a:t>შექმნა</a:t>
            </a:r>
            <a:r>
              <a:rPr lang="en-US" sz="2000" dirty="0"/>
              <a:t>, </a:t>
            </a:r>
            <a:r>
              <a:rPr lang="en-US" sz="2000" dirty="0" err="1"/>
              <a:t>რომლის</a:t>
            </a:r>
            <a:r>
              <a:rPr lang="en-US" sz="2000" dirty="0"/>
              <a:t> </a:t>
            </a:r>
            <a:r>
              <a:rPr lang="en-US" sz="2000" dirty="0" err="1"/>
              <a:t>გამოყენება</a:t>
            </a:r>
            <a:r>
              <a:rPr lang="en-US" sz="2000" dirty="0"/>
              <a:t> </a:t>
            </a:r>
            <a:r>
              <a:rPr lang="en-US" sz="2000" dirty="0" err="1"/>
              <a:t>შეეძლება</a:t>
            </a:r>
            <a:r>
              <a:rPr lang="en-US" sz="2000" dirty="0"/>
              <a:t> </a:t>
            </a:r>
            <a:r>
              <a:rPr lang="en-US" sz="2000" dirty="0" err="1"/>
              <a:t>მომხმარებელს</a:t>
            </a:r>
            <a:r>
              <a:rPr lang="en-US" sz="2000" dirty="0"/>
              <a:t> </a:t>
            </a:r>
            <a:r>
              <a:rPr lang="en-US" sz="2000" dirty="0" err="1"/>
              <a:t>როგორც</a:t>
            </a:r>
            <a:r>
              <a:rPr lang="en-US" sz="2000" dirty="0"/>
              <a:t> user interface-</a:t>
            </a:r>
            <a:r>
              <a:rPr lang="en-US" sz="2000" dirty="0" err="1"/>
              <a:t>დან</a:t>
            </a:r>
            <a:r>
              <a:rPr lang="en-US" sz="2000" dirty="0"/>
              <a:t>. </a:t>
            </a:r>
            <a:r>
              <a:rPr lang="en-US" sz="2000" dirty="0" err="1"/>
              <a:t>ასევე</a:t>
            </a:r>
            <a:r>
              <a:rPr lang="en-US" sz="2000" dirty="0"/>
              <a:t> </a:t>
            </a:r>
            <a:r>
              <a:rPr lang="en-US" sz="2000" dirty="0" err="1"/>
              <a:t>შესაძლებელია</a:t>
            </a:r>
            <a:r>
              <a:rPr lang="en-US" sz="2000" dirty="0"/>
              <a:t> API-ს </a:t>
            </a:r>
            <a:r>
              <a:rPr lang="en-US" sz="2000" dirty="0" err="1"/>
              <a:t>შემუშავება</a:t>
            </a:r>
            <a:r>
              <a:rPr lang="en-US" sz="2000" dirty="0"/>
              <a:t>, </a:t>
            </a:r>
            <a:r>
              <a:rPr lang="en-US" sz="2000" dirty="0" err="1"/>
              <a:t>რომლის</a:t>
            </a:r>
            <a:r>
              <a:rPr lang="en-US" sz="2000" dirty="0"/>
              <a:t> </a:t>
            </a:r>
            <a:r>
              <a:rPr lang="en-US" sz="2000" dirty="0" err="1"/>
              <a:t>გამოყენებასაც</a:t>
            </a:r>
            <a:r>
              <a:rPr lang="en-US" sz="2000" dirty="0"/>
              <a:t> </a:t>
            </a:r>
            <a:r>
              <a:rPr lang="en-US" sz="2000" dirty="0" err="1"/>
              <a:t>შეძლებს</a:t>
            </a:r>
            <a:r>
              <a:rPr lang="en-US" sz="2000" dirty="0"/>
              <a:t> </a:t>
            </a:r>
            <a:r>
              <a:rPr lang="en-US" sz="2000" dirty="0" err="1"/>
              <a:t>მომხმარებელი</a:t>
            </a:r>
            <a:r>
              <a:rPr lang="en-US" sz="2000" dirty="0"/>
              <a:t> </a:t>
            </a:r>
            <a:r>
              <a:rPr lang="en-US" sz="2000" dirty="0" err="1"/>
              <a:t>საკუთარ</a:t>
            </a:r>
            <a:r>
              <a:rPr lang="en-US" sz="2000" dirty="0"/>
              <a:t> </a:t>
            </a:r>
            <a:r>
              <a:rPr lang="en-US" sz="2000" dirty="0" err="1"/>
              <a:t>აპლიკაციაში</a:t>
            </a:r>
            <a:r>
              <a:rPr lang="en-US" sz="2000" dirty="0"/>
              <a:t> </a:t>
            </a:r>
            <a:r>
              <a:rPr lang="en-US" sz="2000" dirty="0" err="1"/>
              <a:t>ინტეგრირებით</a:t>
            </a:r>
            <a:r>
              <a:rPr lang="en-US" sz="2000" dirty="0"/>
              <a:t>. </a:t>
            </a:r>
            <a:r>
              <a:rPr lang="ka-GE" sz="2000" dirty="0"/>
              <a:t>შ</a:t>
            </a:r>
            <a:r>
              <a:rPr lang="en-US" sz="2000" dirty="0" err="1"/>
              <a:t>ესაძლებელია</a:t>
            </a:r>
            <a:r>
              <a:rPr lang="en-US" sz="2000" dirty="0"/>
              <a:t> API-</a:t>
            </a:r>
            <a:r>
              <a:rPr lang="en-US" sz="2000" dirty="0" err="1"/>
              <a:t>ის</a:t>
            </a:r>
            <a:r>
              <a:rPr lang="en-US" sz="2000" dirty="0"/>
              <a:t> </a:t>
            </a:r>
            <a:r>
              <a:rPr lang="en-US" sz="2000" dirty="0" err="1"/>
              <a:t>კომერციული</a:t>
            </a:r>
            <a:r>
              <a:rPr lang="en-US" sz="2000" dirty="0"/>
              <a:t> </a:t>
            </a:r>
            <a:r>
              <a:rPr lang="en-US" sz="2000" dirty="0" err="1"/>
              <a:t>მიზნით</a:t>
            </a:r>
            <a:r>
              <a:rPr lang="en-US" sz="2000" dirty="0"/>
              <a:t> </a:t>
            </a:r>
            <a:r>
              <a:rPr lang="en-US" sz="2000" dirty="0" err="1"/>
              <a:t>გამოყენება</a:t>
            </a:r>
            <a:r>
              <a:rPr lang="en-US" sz="2000" dirty="0"/>
              <a:t>, </a:t>
            </a:r>
            <a:r>
              <a:rPr lang="en-US" sz="2000" dirty="0" err="1"/>
              <a:t>პაკეტების</a:t>
            </a:r>
            <a:r>
              <a:rPr lang="en-US" sz="2000" dirty="0"/>
              <a:t> </a:t>
            </a:r>
            <a:r>
              <a:rPr lang="en-US" sz="2000" dirty="0" err="1"/>
              <a:t>შემუშავება</a:t>
            </a:r>
            <a:r>
              <a:rPr lang="en-US" sz="2000" dirty="0"/>
              <a:t> </a:t>
            </a:r>
            <a:r>
              <a:rPr lang="en-US" sz="2000" dirty="0" err="1"/>
              <a:t>და</a:t>
            </a:r>
            <a:r>
              <a:rPr lang="en-US" sz="2000" dirty="0"/>
              <a:t> </a:t>
            </a:r>
            <a:r>
              <a:rPr lang="en-US" sz="2000" dirty="0" err="1"/>
              <a:t>ბიზნესისთვის</a:t>
            </a:r>
            <a:r>
              <a:rPr lang="en-US" sz="2000" dirty="0"/>
              <a:t> </a:t>
            </a:r>
            <a:r>
              <a:rPr lang="en-US" sz="2000" dirty="0" err="1"/>
              <a:t>მორგება</a:t>
            </a:r>
            <a:r>
              <a:rPr lang="en-US" sz="20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1662545"/>
            <a:ext cx="399010" cy="31255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50579" y="1662543"/>
            <a:ext cx="3348643" cy="2884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506" y="1"/>
            <a:ext cx="5515494" cy="6858000"/>
          </a:xfrm>
          <a:prstGeom prst="rect">
            <a:avLst/>
          </a:prstGeom>
        </p:spPr>
      </p:pic>
      <p:sp>
        <p:nvSpPr>
          <p:cNvPr id="8" name="Google Shape;167;p29"/>
          <p:cNvSpPr/>
          <p:nvPr/>
        </p:nvSpPr>
        <p:spPr>
          <a:xfrm>
            <a:off x="6676505" y="1662543"/>
            <a:ext cx="4603866" cy="3125588"/>
          </a:xfrm>
          <a:prstGeom prst="rect">
            <a:avLst/>
          </a:prstGeom>
          <a:solidFill>
            <a:schemeClr val="accent3">
              <a:alpha val="584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000" b="1" u="sng" dirty="0">
                <a:latin typeface="Sylfaen" panose="010A0502050306030303" pitchFamily="18" charset="0"/>
                <a:hlinkClick r:id="rId3"/>
              </a:rPr>
              <a:t>https://www.datamuse.com/api/</a:t>
            </a:r>
            <a:r>
              <a:rPr lang="en-US" sz="2000" b="1" dirty="0">
                <a:latin typeface="Sylfaen" panose="010A0502050306030303" pitchFamily="18" charset="0"/>
              </a:rPr>
              <a:t/>
            </a:r>
            <a:br>
              <a:rPr lang="en-US" sz="2000" b="1" dirty="0">
                <a:latin typeface="Sylfaen" panose="010A0502050306030303" pitchFamily="18" charset="0"/>
              </a:rPr>
            </a:br>
            <a:r>
              <a:rPr lang="en-US" sz="2000" b="1" u="sng" dirty="0" smtClean="0">
                <a:latin typeface="Sylfaen" panose="010A0502050306030303" pitchFamily="18" charset="0"/>
                <a:hlinkClick r:id="rId4"/>
              </a:rPr>
              <a:t>https</a:t>
            </a:r>
            <a:r>
              <a:rPr lang="en-US" sz="2000" b="1" u="sng" dirty="0">
                <a:latin typeface="Sylfaen" panose="010A0502050306030303" pitchFamily="18" charset="0"/>
                <a:hlinkClick r:id="rId4"/>
              </a:rPr>
              <a:t>://dictionaryapi.com/</a:t>
            </a:r>
            <a:r>
              <a:rPr lang="en-US" sz="2000" b="1" dirty="0">
                <a:latin typeface="Sylfaen" panose="010A0502050306030303" pitchFamily="18" charset="0"/>
              </a:rPr>
              <a:t/>
            </a:r>
            <a:br>
              <a:rPr lang="en-US" sz="2000" b="1" dirty="0">
                <a:latin typeface="Sylfaen" panose="010A0502050306030303" pitchFamily="18" charset="0"/>
              </a:rPr>
            </a:br>
            <a:r>
              <a:rPr lang="en-US" sz="2000" b="1" u="sng" dirty="0" smtClean="0">
                <a:latin typeface="Sylfaen" panose="010A0502050306030303" pitchFamily="18" charset="0"/>
                <a:hlinkClick r:id="rId5"/>
              </a:rPr>
              <a:t>https</a:t>
            </a:r>
            <a:r>
              <a:rPr lang="en-US" sz="2000" b="1" u="sng" dirty="0">
                <a:latin typeface="Sylfaen" panose="010A0502050306030303" pitchFamily="18" charset="0"/>
                <a:hlinkClick r:id="rId5"/>
              </a:rPr>
              <a:t>://developer.oxforddictionaries.com/</a:t>
            </a:r>
            <a:r>
              <a:rPr lang="en-US" sz="2000" b="1" dirty="0">
                <a:latin typeface="Sylfaen" panose="010A0502050306030303" pitchFamily="18" charset="0"/>
              </a:rPr>
              <a:t/>
            </a:r>
            <a:br>
              <a:rPr lang="en-US" sz="2000" b="1" dirty="0">
                <a:latin typeface="Sylfaen" panose="010A0502050306030303" pitchFamily="18" charset="0"/>
              </a:rPr>
            </a:br>
            <a:r>
              <a:rPr lang="en-US" sz="2000" b="1" u="sng" dirty="0" smtClean="0">
                <a:latin typeface="Sylfaen" panose="010A0502050306030303" pitchFamily="18" charset="0"/>
                <a:hlinkClick r:id="rId6"/>
              </a:rPr>
              <a:t>https</a:t>
            </a:r>
            <a:r>
              <a:rPr lang="en-US" sz="2000" b="1" u="sng" dirty="0">
                <a:latin typeface="Sylfaen" panose="010A0502050306030303" pitchFamily="18" charset="0"/>
                <a:hlinkClick r:id="rId6"/>
              </a:rPr>
              <a:t>://api.lexicala.com/</a:t>
            </a:r>
            <a:endParaRPr sz="20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300" y="3690559"/>
            <a:ext cx="5521036" cy="68193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500" dirty="0" smtClean="0">
                <a:latin typeface="Sylfaen" panose="010A0502050306030303" pitchFamily="18" charset="0"/>
              </a:rPr>
              <a:t>User interface</a:t>
            </a:r>
            <a:endParaRPr lang="en-US" sz="2500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70" y="551520"/>
            <a:ext cx="5778731" cy="305964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a-GE" sz="2000" dirty="0" smtClean="0"/>
              <a:t>ჩვენი </a:t>
            </a:r>
            <a:r>
              <a:rPr lang="en-US" sz="2000" dirty="0" err="1" smtClean="0"/>
              <a:t>მიზანია</a:t>
            </a:r>
            <a:r>
              <a:rPr lang="en-US" sz="2000" dirty="0" smtClean="0"/>
              <a:t> </a:t>
            </a:r>
            <a:r>
              <a:rPr lang="en-US" sz="2000" dirty="0" err="1"/>
              <a:t>თემატური</a:t>
            </a:r>
            <a:r>
              <a:rPr lang="en-US" sz="2000" dirty="0"/>
              <a:t> </a:t>
            </a:r>
            <a:r>
              <a:rPr lang="en-US" sz="2000" dirty="0" err="1"/>
              <a:t>თარგმნითი</a:t>
            </a:r>
            <a:r>
              <a:rPr lang="en-US" sz="2000" dirty="0"/>
              <a:t> </a:t>
            </a:r>
            <a:r>
              <a:rPr lang="en-US" sz="2000" dirty="0" err="1"/>
              <a:t>ელექტრონული</a:t>
            </a:r>
            <a:r>
              <a:rPr lang="en-US" sz="2000" dirty="0"/>
              <a:t> </a:t>
            </a:r>
            <a:r>
              <a:rPr lang="en-US" sz="2000" dirty="0" err="1"/>
              <a:t>ლექსიკონის</a:t>
            </a:r>
            <a:r>
              <a:rPr lang="en-US" sz="2000" dirty="0"/>
              <a:t> </a:t>
            </a:r>
            <a:r>
              <a:rPr lang="en-US" sz="2000" dirty="0" err="1"/>
              <a:t>შექმნა</a:t>
            </a:r>
            <a:r>
              <a:rPr lang="en-US" sz="2000" dirty="0"/>
              <a:t> ,</a:t>
            </a:r>
            <a:r>
              <a:rPr lang="en-US" sz="2000" dirty="0" err="1"/>
              <a:t>მომხმარებელისთვის</a:t>
            </a:r>
            <a:r>
              <a:rPr lang="en-US" sz="2000" dirty="0"/>
              <a:t> </a:t>
            </a:r>
            <a:r>
              <a:rPr lang="en-US" sz="2000" dirty="0" err="1"/>
              <a:t>განკუთვნილი</a:t>
            </a:r>
            <a:r>
              <a:rPr lang="en-US" sz="2000" dirty="0"/>
              <a:t> user interface-</a:t>
            </a:r>
            <a:r>
              <a:rPr lang="en-US" sz="2000" dirty="0" err="1"/>
              <a:t>ით</a:t>
            </a:r>
            <a:r>
              <a:rPr lang="en-US" sz="2000" dirty="0"/>
              <a:t>, </a:t>
            </a:r>
            <a:r>
              <a:rPr lang="en-US" sz="2000" dirty="0" err="1"/>
              <a:t>სისტემის</a:t>
            </a:r>
            <a:r>
              <a:rPr lang="en-US" sz="2000" dirty="0"/>
              <a:t> </a:t>
            </a:r>
            <a:r>
              <a:rPr lang="en-US" sz="2000" dirty="0" err="1"/>
              <a:t>შევსებისთვის</a:t>
            </a:r>
            <a:r>
              <a:rPr lang="en-US" sz="2000" dirty="0"/>
              <a:t> </a:t>
            </a:r>
            <a:r>
              <a:rPr lang="en-US" sz="2000" dirty="0" err="1"/>
              <a:t>საჭირო</a:t>
            </a:r>
            <a:r>
              <a:rPr lang="en-US" sz="2000" dirty="0"/>
              <a:t> Admin </a:t>
            </a:r>
            <a:r>
              <a:rPr lang="en-US" sz="2000" dirty="0" err="1"/>
              <a:t>პანელით</a:t>
            </a:r>
            <a:r>
              <a:rPr lang="en-US" sz="2000" dirty="0"/>
              <a:t> </a:t>
            </a:r>
            <a:r>
              <a:rPr lang="en-US" sz="2000" dirty="0" err="1"/>
              <a:t>და</a:t>
            </a:r>
            <a:r>
              <a:rPr lang="en-US" sz="2000" dirty="0"/>
              <a:t> Integration API-</a:t>
            </a:r>
            <a:r>
              <a:rPr lang="en-US" sz="2000" dirty="0" err="1"/>
              <a:t>ით</a:t>
            </a:r>
            <a:r>
              <a:rPr lang="en-US" sz="2000" dirty="0"/>
              <a:t>, </a:t>
            </a:r>
            <a:r>
              <a:rPr lang="en-US" sz="2000" dirty="0" err="1"/>
              <a:t>რომელიც</a:t>
            </a:r>
            <a:r>
              <a:rPr lang="en-US" sz="2000" dirty="0"/>
              <a:t> </a:t>
            </a:r>
            <a:r>
              <a:rPr lang="en-US" sz="2000" dirty="0" err="1"/>
              <a:t>ფიზიკურ</a:t>
            </a:r>
            <a:r>
              <a:rPr lang="en-US" sz="2000" dirty="0"/>
              <a:t> </a:t>
            </a:r>
            <a:r>
              <a:rPr lang="en-US" sz="2000" dirty="0" err="1"/>
              <a:t>ან</a:t>
            </a:r>
            <a:r>
              <a:rPr lang="en-US" sz="2000" dirty="0"/>
              <a:t> </a:t>
            </a:r>
            <a:r>
              <a:rPr lang="en-US" sz="2000" dirty="0" err="1"/>
              <a:t>იურიდიულ</a:t>
            </a:r>
            <a:r>
              <a:rPr lang="en-US" sz="2000" dirty="0"/>
              <a:t> </a:t>
            </a:r>
            <a:r>
              <a:rPr lang="en-US" sz="2000" dirty="0" err="1"/>
              <a:t>პირებს</a:t>
            </a:r>
            <a:r>
              <a:rPr lang="en-US" sz="2000" dirty="0"/>
              <a:t> </a:t>
            </a:r>
            <a:r>
              <a:rPr lang="en-US" sz="2000" dirty="0" err="1"/>
              <a:t>საკუთარ</a:t>
            </a:r>
            <a:r>
              <a:rPr lang="en-US" sz="2000" dirty="0"/>
              <a:t> </a:t>
            </a:r>
            <a:r>
              <a:rPr lang="en-US" sz="2000" dirty="0" err="1"/>
              <a:t>სისტემებში</a:t>
            </a:r>
            <a:r>
              <a:rPr lang="en-US" sz="2000" dirty="0"/>
              <a:t> </a:t>
            </a:r>
            <a:r>
              <a:rPr lang="en-US" sz="2000" dirty="0" err="1"/>
              <a:t>თარგმნის</a:t>
            </a:r>
            <a:r>
              <a:rPr lang="en-US" sz="2000" dirty="0"/>
              <a:t> </a:t>
            </a:r>
            <a:r>
              <a:rPr lang="en-US" sz="2000" dirty="0" err="1"/>
              <a:t>ფუნქციონალის</a:t>
            </a:r>
            <a:r>
              <a:rPr lang="en-US" sz="2000" dirty="0"/>
              <a:t> </a:t>
            </a:r>
            <a:r>
              <a:rPr lang="en-US" sz="2000" dirty="0" err="1"/>
              <a:t>ავტომატიზაციის</a:t>
            </a:r>
            <a:r>
              <a:rPr lang="en-US" sz="2000" dirty="0"/>
              <a:t> </a:t>
            </a:r>
            <a:r>
              <a:rPr lang="en-US" sz="2000" dirty="0" err="1"/>
              <a:t>საშუალებას</a:t>
            </a:r>
            <a:r>
              <a:rPr lang="en-US" sz="2000" dirty="0"/>
              <a:t> </a:t>
            </a:r>
            <a:r>
              <a:rPr lang="en-US" sz="2000" dirty="0" err="1"/>
              <a:t>მისცემს</a:t>
            </a:r>
            <a:r>
              <a:rPr lang="en-US" sz="2000" dirty="0"/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104467" y="0"/>
            <a:ext cx="6087533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itle 1"/>
          <p:cNvSpPr txBox="1">
            <a:spLocks/>
          </p:cNvSpPr>
          <p:nvPr/>
        </p:nvSpPr>
        <p:spPr>
          <a:xfrm>
            <a:off x="240300" y="4372494"/>
            <a:ext cx="5521036" cy="681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500" dirty="0" smtClean="0">
                <a:latin typeface="Sylfaen" panose="010A0502050306030303" pitchFamily="18" charset="0"/>
              </a:rPr>
              <a:t>Admin panel</a:t>
            </a:r>
            <a:endParaRPr lang="en-US" sz="2500" dirty="0">
              <a:latin typeface="Sylfaen" panose="010A0502050306030303" pitchFamily="18" charset="0"/>
            </a:endParaRPr>
          </a:p>
        </p:txBody>
      </p:sp>
      <p:sp>
        <p:nvSpPr>
          <p:cNvPr id="101" name="Title 1"/>
          <p:cNvSpPr txBox="1">
            <a:spLocks/>
          </p:cNvSpPr>
          <p:nvPr/>
        </p:nvSpPr>
        <p:spPr>
          <a:xfrm>
            <a:off x="240300" y="5054429"/>
            <a:ext cx="5521036" cy="681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500" dirty="0" smtClean="0">
                <a:latin typeface="Sylfaen" panose="010A0502050306030303" pitchFamily="18" charset="0"/>
              </a:rPr>
              <a:t>Integration API</a:t>
            </a:r>
            <a:endParaRPr lang="en-US" sz="2500" dirty="0">
              <a:latin typeface="Sylfaen" panose="010A0502050306030303" pitchFamily="18" charset="0"/>
            </a:endParaRPr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336" y="1188720"/>
            <a:ext cx="6163964" cy="433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7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0" grpId="0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422370" cy="3383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383280"/>
            <a:ext cx="4426527" cy="3474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26527" y="0"/>
            <a:ext cx="4430684" cy="3383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26527" y="3383280"/>
            <a:ext cx="4430684" cy="3474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57211" y="0"/>
            <a:ext cx="319624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791" y="1629421"/>
            <a:ext cx="5994862" cy="599486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5400000">
            <a:off x="8779279" y="1591889"/>
            <a:ext cx="3284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600" spc="300" dirty="0" smtClean="0">
                <a:solidFill>
                  <a:schemeClr val="accent1">
                    <a:lumMod val="50000"/>
                  </a:schemeClr>
                </a:solidFill>
              </a:rPr>
              <a:t>ამოცანები</a:t>
            </a:r>
            <a:endParaRPr lang="en-US" sz="3600" spc="3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12" y="129011"/>
            <a:ext cx="43313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a-GE" dirty="0">
                <a:solidFill>
                  <a:schemeClr val="accent1">
                    <a:lumMod val="50000"/>
                  </a:schemeClr>
                </a:solidFill>
              </a:rPr>
              <a:t>პ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როექტის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შემუშავება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1.1.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ფუნქციონალის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შემუშავება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1.2. MVP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ფუნქციონალის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ჩამოწერა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პირველი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ვერსიისთვის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1.3. 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>ს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აკითხთან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დაკავშირებული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dirty="0">
                <a:solidFill>
                  <a:schemeClr val="accent1">
                    <a:lumMod val="50000"/>
                  </a:schemeClr>
                </a:solidFill>
              </a:rPr>
              <a:t>ს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აჭირო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ინფორმაციის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მოძიება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68618" y="129011"/>
            <a:ext cx="455359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ანალიზი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2.1. </a:t>
            </a:r>
            <a:r>
              <a:rPr lang="ka-GE" dirty="0">
                <a:solidFill>
                  <a:schemeClr val="tx1">
                    <a:lumMod val="95000"/>
                  </a:schemeClr>
                </a:solidFill>
              </a:rPr>
              <a:t>პ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როექტის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არქიტექტურის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შემუშავება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2.2.საჭიროების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შემთხვევაში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გარე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სერვისების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მოძიება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2.3.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დომეინის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დაზუსტება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</a:rPr>
              <a:t>ჩამოყალიბება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120" y="3512291"/>
            <a:ext cx="4335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/>
              <a:t>დიზაინის</a:t>
            </a:r>
            <a:r>
              <a:rPr lang="en-US" dirty="0"/>
              <a:t> </a:t>
            </a:r>
            <a:r>
              <a:rPr lang="en-US" dirty="0" err="1"/>
              <a:t>შექმნა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3.1.ამოცანის </a:t>
            </a:r>
            <a:r>
              <a:rPr lang="en-US" dirty="0" err="1"/>
              <a:t>ჩამოყალიბების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ანალიზის</a:t>
            </a:r>
            <a:r>
              <a:rPr lang="en-US" dirty="0"/>
              <a:t> </a:t>
            </a:r>
            <a:r>
              <a:rPr lang="en-US" dirty="0" err="1"/>
              <a:t>შემდგომ</a:t>
            </a:r>
            <a:r>
              <a:rPr lang="en-US" dirty="0"/>
              <a:t> </a:t>
            </a:r>
            <a:r>
              <a:rPr lang="en-US" dirty="0" err="1"/>
              <a:t>დიზაინის</a:t>
            </a:r>
            <a:r>
              <a:rPr lang="en-US" dirty="0"/>
              <a:t> </a:t>
            </a:r>
            <a:r>
              <a:rPr lang="en-US" dirty="0" err="1"/>
              <a:t>შექმნა</a:t>
            </a:r>
            <a:r>
              <a:rPr lang="en-US" dirty="0"/>
              <a:t> </a:t>
            </a:r>
            <a:r>
              <a:rPr lang="en-US" dirty="0" err="1"/>
              <a:t>ვებ</a:t>
            </a:r>
            <a:r>
              <a:rPr lang="en-US" dirty="0"/>
              <a:t> </a:t>
            </a:r>
            <a:r>
              <a:rPr lang="en-US" dirty="0" err="1"/>
              <a:t>აპლიკაციისთვის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3.2. Research-</a:t>
            </a:r>
            <a:r>
              <a:rPr lang="en-US" dirty="0" err="1"/>
              <a:t>ერების</a:t>
            </a:r>
            <a:r>
              <a:rPr lang="en-US" dirty="0"/>
              <a:t> </a:t>
            </a:r>
            <a:r>
              <a:rPr lang="en-US" dirty="0" err="1"/>
              <a:t>დახმარებით</a:t>
            </a:r>
            <a:r>
              <a:rPr lang="en-US" dirty="0"/>
              <a:t> </a:t>
            </a:r>
            <a:r>
              <a:rPr lang="en-US" dirty="0" err="1"/>
              <a:t>მომხმარებლებისგან</a:t>
            </a:r>
            <a:r>
              <a:rPr lang="en-US" dirty="0"/>
              <a:t> </a:t>
            </a:r>
            <a:r>
              <a:rPr lang="en-US" dirty="0" err="1"/>
              <a:t>უკუკავშირის</a:t>
            </a:r>
            <a:r>
              <a:rPr lang="en-US" dirty="0"/>
              <a:t> </a:t>
            </a:r>
            <a:r>
              <a:rPr lang="en-US" dirty="0" err="1"/>
              <a:t>მიღება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a-GE" dirty="0"/>
          </a:p>
        </p:txBody>
      </p:sp>
      <p:sp>
        <p:nvSpPr>
          <p:cNvPr id="16" name="TextBox 15"/>
          <p:cNvSpPr txBox="1"/>
          <p:nvPr/>
        </p:nvSpPr>
        <p:spPr>
          <a:xfrm>
            <a:off x="4407563" y="3383280"/>
            <a:ext cx="48124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იტერაციული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იმპლემენტაცია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4.1.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ფუნქციონალის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შესაბამისად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ბაზის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შემუშავება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4.2. Backend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სერვისების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აწყობა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4.3.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დიზაინის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მიხედვით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User Interface-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აწყობა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და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სერვისებთან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დაკავშირება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4.4.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ფუნქციონალის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ტესტირება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4.5. </a:t>
            </a:r>
            <a:r>
              <a:rPr lang="ka-GE" dirty="0">
                <a:solidFill>
                  <a:schemeClr val="accent1">
                    <a:lumMod val="50000"/>
                  </a:schemeClr>
                </a:solidFill>
              </a:rPr>
              <a:t>მ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ომხმარებლამდე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მიტანა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6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57" y="340287"/>
            <a:ext cx="9473448" cy="60495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1288683" y="236912"/>
            <a:ext cx="1138844" cy="3192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518015" y="3506585"/>
            <a:ext cx="1138844" cy="3192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065" y="0"/>
            <a:ext cx="17124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393680" y="0"/>
            <a:ext cx="17124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63535" y="307571"/>
            <a:ext cx="5137266" cy="88946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Ꝋ  </a:t>
            </a:r>
            <a:r>
              <a:rPr lang="ka-GE" spc="300" dirty="0" smtClean="0">
                <a:solidFill>
                  <a:schemeClr val="bg2"/>
                </a:solidFill>
              </a:rPr>
              <a:t>პროექტის შეფასების კრიტერიუმები</a:t>
            </a:r>
            <a:endParaRPr lang="en-US" spc="300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0487" y="1327366"/>
            <a:ext cx="58119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ka-GE" sz="2000" dirty="0"/>
              <a:t>მომხმარებელზე ორიენტირებული დიზაინი</a:t>
            </a:r>
          </a:p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ka-GE" sz="2000" dirty="0"/>
              <a:t>ფუნქციონალურობა</a:t>
            </a:r>
          </a:p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en-US" sz="2000" dirty="0" smtClean="0"/>
              <a:t>ISO </a:t>
            </a:r>
            <a:r>
              <a:rPr lang="ka-GE" sz="2000" dirty="0" smtClean="0"/>
              <a:t>სტანდარტების დაცვა</a:t>
            </a:r>
            <a:endParaRPr lang="ka-GE" sz="2000" dirty="0"/>
          </a:p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ka-GE" sz="2000" dirty="0"/>
              <a:t>მდგრადობა</a:t>
            </a:r>
          </a:p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ka-GE" sz="2000" dirty="0"/>
              <a:t>გაფართოებადობა</a:t>
            </a:r>
          </a:p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ka-GE" sz="2000" dirty="0"/>
              <a:t>ეფექტურობა</a:t>
            </a:r>
          </a:p>
          <a:p>
            <a:pPr marL="1200150" indent="-285750">
              <a:lnSpc>
                <a:spcPct val="150000"/>
              </a:lnSpc>
              <a:buClr>
                <a:schemeClr val="accent1"/>
              </a:buClr>
              <a:buSzPts val="1200"/>
              <a:buFont typeface="Wingdings" panose="05000000000000000000" pitchFamily="2" charset="2"/>
              <a:buChar char="Ø"/>
            </a:pPr>
            <a:r>
              <a:rPr lang="ka-GE" sz="2000" dirty="0" smtClean="0"/>
              <a:t>სიმარტივე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29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790" y="2503630"/>
            <a:ext cx="5614856" cy="35895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0858" y="573578"/>
            <a:ext cx="4937760" cy="314221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a-GE" dirty="0" smtClean="0">
                <a:solidFill>
                  <a:schemeClr val="bg2"/>
                </a:solidFill>
                <a:latin typeface="Sylfaen" panose="010A0502050306030303" pitchFamily="18" charset="0"/>
              </a:rPr>
              <a:t>ჩვენი პროექტის განხორციელების შემდეგ, ჩვენ გვექნება სრულად გამართლი ქართული თემატური ლექსიკონი, რომელიც იქნება აგებული </a:t>
            </a:r>
            <a:r>
              <a:rPr lang="en-US" dirty="0" smtClean="0">
                <a:solidFill>
                  <a:schemeClr val="bg2"/>
                </a:solidFill>
                <a:latin typeface="Sylfaen" panose="010A0502050306030303" pitchFamily="18" charset="0"/>
              </a:rPr>
              <a:t>ISO</a:t>
            </a:r>
            <a:r>
              <a:rPr lang="ka-GE" dirty="0" smtClean="0">
                <a:solidFill>
                  <a:schemeClr val="bg2"/>
                </a:solidFill>
                <a:latin typeface="Sylfaen" panose="010A0502050306030303" pitchFamily="18" charset="0"/>
              </a:rPr>
              <a:t> საერთაშორისო სტანდარტის მიხედვით. ეს კი ხელს </a:t>
            </a:r>
            <a:r>
              <a:rPr lang="en-US" dirty="0" err="1" smtClean="0">
                <a:solidFill>
                  <a:schemeClr val="bg2"/>
                </a:solidFill>
                <a:latin typeface="Sylfaen" panose="010A0502050306030303" pitchFamily="18" charset="0"/>
              </a:rPr>
              <a:t>ხელს</a:t>
            </a:r>
            <a:r>
              <a:rPr lang="en-US" dirty="0" smtClean="0">
                <a:solidFill>
                  <a:schemeClr val="bg2"/>
                </a:solidFill>
                <a:latin typeface="Sylfaen" panose="010A0502050306030303" pitchFamily="18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შეუწყობს</a:t>
            </a:r>
            <a:r>
              <a:rPr lang="en-US" dirty="0">
                <a:solidFill>
                  <a:schemeClr val="bg2"/>
                </a:solidFill>
                <a:latin typeface="Sylfaen" panose="010A0502050306030303" pitchFamily="18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მაღალი</a:t>
            </a:r>
            <a:r>
              <a:rPr lang="en-US" dirty="0">
                <a:solidFill>
                  <a:schemeClr val="bg2"/>
                </a:solidFill>
                <a:latin typeface="Sylfaen" panose="010A0502050306030303" pitchFamily="18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სტანდარტის</a:t>
            </a:r>
            <a:r>
              <a:rPr lang="en-US" dirty="0">
                <a:solidFill>
                  <a:schemeClr val="bg2"/>
                </a:solidFill>
                <a:latin typeface="Sylfaen" panose="010A0502050306030303" pitchFamily="18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ქართული</a:t>
            </a:r>
            <a:r>
              <a:rPr lang="en-US" dirty="0">
                <a:solidFill>
                  <a:schemeClr val="bg2"/>
                </a:solidFill>
                <a:latin typeface="Sylfaen" panose="010A0502050306030303" pitchFamily="18" charset="0"/>
              </a:rPr>
              <a:t> 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უნივერსალური</a:t>
            </a:r>
            <a:r>
              <a:rPr lang="en-US" dirty="0">
                <a:solidFill>
                  <a:schemeClr val="bg2"/>
                </a:solidFill>
                <a:latin typeface="Sylfaen" panose="010A0502050306030303" pitchFamily="18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ლექსიკონის</a:t>
            </a:r>
            <a:r>
              <a:rPr lang="en-US" dirty="0">
                <a:solidFill>
                  <a:schemeClr val="bg2"/>
                </a:solidFill>
                <a:latin typeface="Sylfaen" panose="010A0502050306030303" pitchFamily="18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Sylfaen" panose="010A0502050306030303" pitchFamily="18" charset="0"/>
              </a:rPr>
              <a:t>შექმნას</a:t>
            </a:r>
            <a:endParaRPr lang="en-US" dirty="0">
              <a:solidFill>
                <a:schemeClr val="bg2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მადლობა ყურადღებისთვის 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690688"/>
            <a:ext cx="4937761" cy="53418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39302" y="457200"/>
            <a:ext cx="1321723" cy="31006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607;p53"/>
          <p:cNvSpPr/>
          <p:nvPr/>
        </p:nvSpPr>
        <p:spPr>
          <a:xfrm>
            <a:off x="4402525" y="3016251"/>
            <a:ext cx="1133751" cy="2940448"/>
          </a:xfrm>
          <a:prstGeom prst="rect">
            <a:avLst/>
          </a:prstGeom>
          <a:solidFill>
            <a:schemeClr val="accent5">
              <a:lumMod val="20000"/>
              <a:lumOff val="80000"/>
              <a:alpha val="584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0" y="2078179"/>
            <a:ext cx="40482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2000" b="1" dirty="0">
                <a:solidFill>
                  <a:schemeClr val="bg2"/>
                </a:solidFill>
              </a:rPr>
              <a:t>ს</a:t>
            </a:r>
            <a:r>
              <a:rPr lang="en-US" sz="2000" b="1" dirty="0" err="1">
                <a:solidFill>
                  <a:schemeClr val="bg2"/>
                </a:solidFill>
              </a:rPr>
              <a:t>ტუდენტები</a:t>
            </a:r>
            <a:r>
              <a:rPr lang="en-US" sz="2000" b="1" dirty="0">
                <a:solidFill>
                  <a:schemeClr val="bg2"/>
                </a:solidFill>
              </a:rPr>
              <a:t>: </a:t>
            </a:r>
            <a:endParaRPr lang="en-US" sz="2000" b="1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- </a:t>
            </a:r>
            <a:r>
              <a:rPr lang="en-US" sz="2000" dirty="0" err="1" smtClean="0">
                <a:solidFill>
                  <a:schemeClr val="bg2"/>
                </a:solidFill>
              </a:rPr>
              <a:t>ლევან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>
                <a:solidFill>
                  <a:schemeClr val="bg2"/>
                </a:solidFill>
              </a:rPr>
              <a:t>რევაზაშვილი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endParaRPr lang="en-US" sz="2000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- </a:t>
            </a:r>
            <a:r>
              <a:rPr lang="en-US" sz="2000" dirty="0" err="1" smtClean="0">
                <a:solidFill>
                  <a:schemeClr val="bg2"/>
                </a:solidFill>
              </a:rPr>
              <a:t>ტარიელ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კოპალიანი</a:t>
            </a:r>
            <a:endParaRPr lang="en-US" sz="2000" dirty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-</a:t>
            </a:r>
            <a:r>
              <a:rPr lang="en-US" sz="2000" dirty="0" err="1" smtClean="0">
                <a:solidFill>
                  <a:schemeClr val="bg2"/>
                </a:solidFill>
              </a:rPr>
              <a:t>ნიკოლოზ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err="1" smtClean="0">
                <a:solidFill>
                  <a:schemeClr val="bg2"/>
                </a:solidFill>
              </a:rPr>
              <a:t>ჭიაბრიშვილი</a:t>
            </a:r>
            <a:endParaRPr lang="en-US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000" dirty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</a:pPr>
            <a:r>
              <a:rPr lang="ka-GE" sz="2000" dirty="0" smtClean="0">
                <a:solidFill>
                  <a:schemeClr val="bg2"/>
                </a:solidFill>
              </a:rPr>
              <a:t>ხელმძღვანელი:</a:t>
            </a:r>
            <a:endParaRPr lang="en-US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ka-GE" sz="2000" dirty="0" smtClean="0">
                <a:solidFill>
                  <a:schemeClr val="bg2"/>
                </a:solidFill>
              </a:rPr>
              <a:t> მანანა ხაჩიძე</a:t>
            </a:r>
            <a:endParaRPr lang="en-US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ka-GE" sz="2000" dirty="0" smtClean="0">
                <a:solidFill>
                  <a:schemeClr val="bg2"/>
                </a:solidFill>
              </a:rPr>
              <a:t>დავით ხაჩიძე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4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195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Sylfaen</vt:lpstr>
      <vt:lpstr>Wingdings</vt:lpstr>
      <vt:lpstr>Office Theme</vt:lpstr>
      <vt:lpstr>ელექტრონული თემატური თარგმნითი ლექსიკონი</vt:lpstr>
      <vt:lpstr>სარჩევი</vt:lpstr>
      <vt:lpstr>სამწუხაროდ დღეს საქართველოში არ არსებობს ISO სტანდარტის თემატური თარგმნითი ელექტრონული ლექსიკონები. პროექტის განხორციელებით შესაძლებელია ისეთი ლექსიკონის შექმნა, რომლის გამოყენება შეეძლება მომხმარებელს როგორც user interface-დან. ასევე შესაძლებელია API-ს შემუშავება, რომლის გამოყენებასაც შეძლებს მომხმარებელი საკუთარ აპლიკაციაში ინტეგრირებით. შესაძლებელია API-ის კომერციული მიზნით გამოყენება, პაკეტების შემუშავება და ბიზნესისთვის მორგება.</vt:lpstr>
      <vt:lpstr>User interface</vt:lpstr>
      <vt:lpstr>PowerPoint Presentation</vt:lpstr>
      <vt:lpstr>PowerPoint Presentation</vt:lpstr>
      <vt:lpstr>PowerPoint Presentation</vt:lpstr>
      <vt:lpstr>PowerPoint Presentation</vt:lpstr>
      <vt:lpstr>მადლობა ყურადღებისთვის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ელექტრონული თემატური თარგმნითი ლექსიკონი</dc:title>
  <dc:creator>tato kopaliani</dc:creator>
  <cp:lastModifiedBy>tato kopaliani</cp:lastModifiedBy>
  <cp:revision>17</cp:revision>
  <dcterms:created xsi:type="dcterms:W3CDTF">2023-12-27T10:26:10Z</dcterms:created>
  <dcterms:modified xsi:type="dcterms:W3CDTF">2023-12-27T13:00:21Z</dcterms:modified>
</cp:coreProperties>
</file>