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10"/>
  </p:normalViewPr>
  <p:slideViewPr>
    <p:cSldViewPr snapToGrid="0" snapToObjects="1">
      <p:cViewPr varScale="1">
        <p:scale>
          <a:sx n="113" d="100"/>
          <a:sy n="113" d="100"/>
        </p:scale>
        <p:origin x="586"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617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sv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pitch.com?utm_medium=product-presentation&amp;utm_source=powerpoint-export&amp;utm_campaign=bottom_bar_cta&amp;utm_content=9942f9ba-d5c2-49e1-8fcb-c485fb2da3ed&amp;utm_term=PDF-PPTX-lastslide&amp;ad_group=last_sli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09142F"/>
        </a:solidFill>
        <a:effectLst/>
      </p:bgPr>
    </p:bg>
    <p:spTree>
      <p:nvGrpSpPr>
        <p:cNvPr id="1" name=""/>
        <p:cNvGrpSpPr/>
        <p:nvPr/>
      </p:nvGrpSpPr>
      <p:grpSpPr>
        <a:xfrm>
          <a:off x="0" y="0"/>
          <a:ext cx="0" cy="0"/>
          <a:chOff x="0" y="0"/>
          <a:chExt cx="0" cy="0"/>
        </a:xfrm>
      </p:grpSpPr>
      <p:pic>
        <p:nvPicPr>
          <p:cNvPr id="3" name="Image 0" descr="https://pitch-assets-ccb95893-de3f-4266-973c-20049231b248.s3.eu-west-1.amazonaws.com/39114998-2574-4ac5-9228-8a9bbb7f046e?pitch-bytes=123975&amp;pitch-content-type=image%2Fjpeg"/>
          <p:cNvPicPr>
            <a:picLocks noChangeAspect="1"/>
          </p:cNvPicPr>
          <p:nvPr/>
        </p:nvPicPr>
        <p:blipFill>
          <a:blip r:embed="rId3"/>
          <a:srcRect l="19300" r="40213"/>
          <a:stretch/>
        </p:blipFill>
        <p:spPr>
          <a:xfrm>
            <a:off x="5420569" y="-126213"/>
            <a:ext cx="3794420" cy="5271790"/>
          </a:xfrm>
          <a:prstGeom prst="rect">
            <a:avLst/>
          </a:prstGeom>
        </p:spPr>
      </p:pic>
      <p:sp>
        <p:nvSpPr>
          <p:cNvPr id="4" name="Text 0"/>
          <p:cNvSpPr/>
          <p:nvPr/>
        </p:nvSpPr>
        <p:spPr>
          <a:xfrm>
            <a:off x="475692" y="2415644"/>
            <a:ext cx="5486400" cy="685800"/>
          </a:xfrm>
          <a:prstGeom prst="rect">
            <a:avLst/>
          </a:prstGeom>
          <a:noFill/>
          <a:ln/>
        </p:spPr>
        <p:txBody>
          <a:bodyPr wrap="square" lIns="0" tIns="0" rIns="0" bIns="0" rtlCol="0" anchor="ctr"/>
          <a:lstStyle/>
          <a:p>
            <a:pPr algn="l">
              <a:lnSpc>
                <a:spcPts val="5400"/>
              </a:lnSpc>
            </a:pPr>
            <a:r>
              <a:rPr lang="en-US" sz="6000" b="0" kern="0" spc="-60" dirty="0">
                <a:solidFill>
                  <a:srgbClr val="FFFFFF"/>
                </a:solidFill>
                <a:latin typeface="Manrope" pitchFamily="34" charset="0"/>
                <a:ea typeface="Manrope" pitchFamily="34" charset="-122"/>
                <a:cs typeface="Manrope" pitchFamily="34" charset="-120"/>
              </a:rPr>
              <a:t>Pitch Deck</a:t>
            </a:r>
            <a:endParaRPr lang="en-US" sz="6000" dirty="0"/>
          </a:p>
        </p:txBody>
      </p:sp>
      <p:sp>
        <p:nvSpPr>
          <p:cNvPr id="5" name="Text 1"/>
          <p:cNvSpPr/>
          <p:nvPr/>
        </p:nvSpPr>
        <p:spPr>
          <a:xfrm>
            <a:off x="476567" y="730337"/>
            <a:ext cx="2743200" cy="148828"/>
          </a:xfrm>
          <a:prstGeom prst="rect">
            <a:avLst/>
          </a:prstGeom>
          <a:noFill/>
          <a:ln/>
        </p:spPr>
        <p:txBody>
          <a:bodyPr wrap="square" lIns="0" tIns="0" rIns="0" bIns="0" rtlCol="0" anchor="t"/>
          <a:lstStyle/>
          <a:p>
            <a:pPr algn="l">
              <a:lnSpc>
                <a:spcPts val="1172"/>
              </a:lnSpc>
            </a:pPr>
            <a:r>
              <a:rPr lang="en-US" sz="900" b="0" dirty="0">
                <a:solidFill>
                  <a:srgbClr val="FFFFFF"/>
                </a:solidFill>
                <a:latin typeface="Manrope" pitchFamily="34" charset="0"/>
                <a:ea typeface="Manrope" pitchFamily="34" charset="-122"/>
                <a:cs typeface="Manrope" pitchFamily="34" charset="-120"/>
              </a:rPr>
              <a:t>Social Network</a:t>
            </a:r>
            <a:endParaRPr lang="en-US" sz="938" dirty="0"/>
          </a:p>
        </p:txBody>
      </p:sp>
      <p:pic>
        <p:nvPicPr>
          <p:cNvPr id="6" name="Image 1" descr="https://pitch-assets-ccb95893-de3f-4266-973c-20049231b248.s3.eu-west-1.amazonaws.com/try-pitch-pdf-export-logo.svg">
            <a:hlinkClick r:id="rId4"/>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36595" y="4803153"/>
            <a:ext cx="515221" cy="22730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09142F"/>
        </a:solidFill>
        <a:effectLst/>
      </p:bgPr>
    </p:bg>
    <p:spTree>
      <p:nvGrpSpPr>
        <p:cNvPr id="1" name=""/>
        <p:cNvGrpSpPr/>
        <p:nvPr/>
      </p:nvGrpSpPr>
      <p:grpSpPr>
        <a:xfrm>
          <a:off x="0" y="0"/>
          <a:ext cx="0" cy="0"/>
          <a:chOff x="0" y="0"/>
          <a:chExt cx="0" cy="0"/>
        </a:xfrm>
      </p:grpSpPr>
      <p:pic>
        <p:nvPicPr>
          <p:cNvPr id="3" name="Image 0" descr="https://images.unsplash.com/photo-1596526131090-bcbe09e432d3?crop=entropy&amp;cs=tinysrgb&amp;fit=max&amp;fm=jpg&amp;ixid=M3wyMTIyMnwwfDF8c2VhcmNofDY1fHxpbnN0YWdyYW0lMjBtZXRhfGVufDB8fHx8MTcwNTE1ODUwNXww&amp;ixlib=rb-4.0.3&amp;q=80&amp;w=1080"/>
          <p:cNvPicPr>
            <a:picLocks noChangeAspect="1"/>
          </p:cNvPicPr>
          <p:nvPr/>
        </p:nvPicPr>
        <p:blipFill>
          <a:blip r:embed="rId3"/>
          <a:srcRect t="4570"/>
          <a:stretch/>
        </p:blipFill>
        <p:spPr>
          <a:xfrm>
            <a:off x="477317" y="1968066"/>
            <a:ext cx="8189366" cy="5861361"/>
          </a:xfrm>
          <a:prstGeom prst="rect">
            <a:avLst/>
          </a:prstGeom>
          <a:effectLst>
            <a:outerShdw blurRad="3175" dist="50800" dir="2700000" algn="bl" rotWithShape="0">
              <a:srgbClr val="000000">
                <a:alpha val="100000"/>
              </a:srgbClr>
            </a:outerShdw>
          </a:effectLst>
        </p:spPr>
      </p:pic>
      <p:sp>
        <p:nvSpPr>
          <p:cNvPr id="4" name="Text 0"/>
          <p:cNvSpPr/>
          <p:nvPr/>
        </p:nvSpPr>
        <p:spPr>
          <a:xfrm>
            <a:off x="476574" y="609296"/>
            <a:ext cx="8229600" cy="835819"/>
          </a:xfrm>
          <a:prstGeom prst="rect">
            <a:avLst/>
          </a:prstGeom>
          <a:noFill/>
          <a:ln/>
        </p:spPr>
        <p:txBody>
          <a:bodyPr wrap="square" lIns="0" tIns="0" rIns="0" bIns="0" rtlCol="0" anchor="t"/>
          <a:lstStyle/>
          <a:p>
            <a:pPr algn="ctr">
              <a:lnSpc>
                <a:spcPts val="2194"/>
              </a:lnSpc>
            </a:pPr>
            <a:r>
              <a:rPr lang="en-US" sz="1700" b="0" kern="0" spc="12" dirty="0">
                <a:solidFill>
                  <a:srgbClr val="FFFFFF"/>
                </a:solidFill>
                <a:latin typeface="Manrope" pitchFamily="34" charset="0"/>
                <a:ea typeface="Manrope" pitchFamily="34" charset="-122"/>
                <a:cs typeface="Manrope" pitchFamily="34" charset="-120"/>
              </a:rPr>
              <a:t>Our Instagram clone facilitates effortless friend connections, detailed profile exploration, captivating post interactions, and engaging stories for a seamless social experience</a:t>
            </a:r>
            <a:endParaRPr lang="en-US" sz="1688" dirty="0"/>
          </a:p>
        </p:txBody>
      </p:sp>
      <p:pic>
        <p:nvPicPr>
          <p:cNvPr id="5" name="Image 1" descr="https://pitch-assets-ccb95893-de3f-4266-973c-20049231b248.s3.eu-west-1.amazonaws.com/try-pitch-pdf-export-logo.svg">
            <a:hlinkClick r:id="rId4"/>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36595" y="4803153"/>
            <a:ext cx="515221" cy="22730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09142F"/>
        </a:solidFill>
        <a:effectLst/>
      </p:bgPr>
    </p:bg>
    <p:spTree>
      <p:nvGrpSpPr>
        <p:cNvPr id="1" name=""/>
        <p:cNvGrpSpPr/>
        <p:nvPr/>
      </p:nvGrpSpPr>
      <p:grpSpPr>
        <a:xfrm>
          <a:off x="0" y="0"/>
          <a:ext cx="0" cy="0"/>
          <a:chOff x="0" y="0"/>
          <a:chExt cx="0" cy="0"/>
        </a:xfrm>
      </p:grpSpPr>
      <p:sp>
        <p:nvSpPr>
          <p:cNvPr id="3" name="Text 0"/>
          <p:cNvSpPr/>
          <p:nvPr/>
        </p:nvSpPr>
        <p:spPr>
          <a:xfrm>
            <a:off x="476574" y="988711"/>
            <a:ext cx="8229600" cy="835819"/>
          </a:xfrm>
          <a:prstGeom prst="rect">
            <a:avLst/>
          </a:prstGeom>
          <a:noFill/>
          <a:ln/>
        </p:spPr>
        <p:txBody>
          <a:bodyPr wrap="square" lIns="0" tIns="0" rIns="0" bIns="0" rtlCol="0" anchor="t"/>
          <a:lstStyle/>
          <a:p>
            <a:pPr algn="ctr">
              <a:lnSpc>
                <a:spcPts val="2194"/>
              </a:lnSpc>
            </a:pPr>
            <a:r>
              <a:rPr lang="en-US" sz="1700" b="0" kern="0" spc="12" dirty="0">
                <a:solidFill>
                  <a:srgbClr val="FFFFFF"/>
                </a:solidFill>
                <a:latin typeface="Manrope" pitchFamily="34" charset="0"/>
                <a:ea typeface="Manrope" pitchFamily="34" charset="-122"/>
                <a:cs typeface="Manrope" pitchFamily="34" charset="-120"/>
              </a:rPr>
              <a:t>Global social isolation persists without a strong social network. Some actively seek solutions, while others find existing platforms inadequate for diverse social needs.</a:t>
            </a:r>
            <a:endParaRPr lang="en-US" sz="1688" dirty="0"/>
          </a:p>
        </p:txBody>
      </p:sp>
      <p:sp>
        <p:nvSpPr>
          <p:cNvPr id="4" name="Text 1"/>
          <p:cNvSpPr/>
          <p:nvPr/>
        </p:nvSpPr>
        <p:spPr>
          <a:xfrm>
            <a:off x="486092" y="3058183"/>
            <a:ext cx="2743200" cy="685800"/>
          </a:xfrm>
          <a:prstGeom prst="rect">
            <a:avLst/>
          </a:prstGeom>
          <a:noFill/>
          <a:ln/>
        </p:spPr>
        <p:txBody>
          <a:bodyPr wrap="square" lIns="0" tIns="0" rIns="0" bIns="0" rtlCol="0" anchor="t"/>
          <a:lstStyle/>
          <a:p>
            <a:pPr algn="ctr">
              <a:lnSpc>
                <a:spcPts val="5400"/>
              </a:lnSpc>
            </a:pPr>
            <a:r>
              <a:rPr lang="en-US" sz="6000" b="0" kern="0" spc="-60" dirty="0">
                <a:solidFill>
                  <a:srgbClr val="FFFFFF"/>
                </a:solidFill>
                <a:latin typeface="Manrope" pitchFamily="34" charset="0"/>
                <a:ea typeface="Manrope" pitchFamily="34" charset="-122"/>
                <a:cs typeface="Manrope" pitchFamily="34" charset="-120"/>
              </a:rPr>
              <a:t>45%</a:t>
            </a:r>
            <a:endParaRPr lang="en-US" sz="6000" dirty="0"/>
          </a:p>
        </p:txBody>
      </p:sp>
      <p:sp>
        <p:nvSpPr>
          <p:cNvPr id="5" name="Text 2"/>
          <p:cNvSpPr/>
          <p:nvPr/>
        </p:nvSpPr>
        <p:spPr>
          <a:xfrm>
            <a:off x="476567" y="3980691"/>
            <a:ext cx="2743200" cy="166687"/>
          </a:xfrm>
          <a:prstGeom prst="rect">
            <a:avLst/>
          </a:prstGeom>
          <a:noFill/>
          <a:ln/>
        </p:spPr>
        <p:txBody>
          <a:bodyPr wrap="square" lIns="0" tIns="0" rIns="0" bIns="0" rtlCol="0" anchor="t"/>
          <a:lstStyle/>
          <a:p>
            <a:pPr algn="ctr">
              <a:lnSpc>
                <a:spcPts val="1313"/>
              </a:lnSpc>
            </a:pPr>
            <a:r>
              <a:rPr lang="en-US" sz="900" b="0" kern="0" spc="-12" dirty="0">
                <a:solidFill>
                  <a:srgbClr val="FFFFFF"/>
                </a:solidFill>
                <a:latin typeface="Manrope" pitchFamily="34" charset="0"/>
                <a:ea typeface="Manrope" pitchFamily="34" charset="-122"/>
                <a:cs typeface="Manrope" pitchFamily="34" charset="-120"/>
              </a:rPr>
              <a:t>social isolation</a:t>
            </a:r>
            <a:endParaRPr lang="en-US" sz="938" dirty="0"/>
          </a:p>
        </p:txBody>
      </p:sp>
      <p:sp>
        <p:nvSpPr>
          <p:cNvPr id="6" name="Text 3"/>
          <p:cNvSpPr/>
          <p:nvPr/>
        </p:nvSpPr>
        <p:spPr>
          <a:xfrm>
            <a:off x="3313846" y="3980691"/>
            <a:ext cx="2743200" cy="166688"/>
          </a:xfrm>
          <a:prstGeom prst="rect">
            <a:avLst/>
          </a:prstGeom>
          <a:noFill/>
          <a:ln/>
        </p:spPr>
        <p:txBody>
          <a:bodyPr wrap="square" lIns="0" tIns="0" rIns="0" bIns="0" rtlCol="0" anchor="t"/>
          <a:lstStyle/>
          <a:p>
            <a:pPr algn="ctr">
              <a:lnSpc>
                <a:spcPts val="1313"/>
              </a:lnSpc>
            </a:pPr>
            <a:r>
              <a:rPr lang="en-US" sz="900" b="0" kern="0" spc="-12" dirty="0">
                <a:solidFill>
                  <a:srgbClr val="FFFFFF"/>
                </a:solidFill>
                <a:latin typeface="Manrope" pitchFamily="34" charset="0"/>
                <a:ea typeface="Manrope" pitchFamily="34" charset="-122"/>
                <a:cs typeface="Manrope" pitchFamily="34" charset="-120"/>
              </a:rPr>
              <a:t>are actively looking for a solution</a:t>
            </a:r>
            <a:endParaRPr lang="en-US" sz="938" dirty="0"/>
          </a:p>
        </p:txBody>
      </p:sp>
      <p:sp>
        <p:nvSpPr>
          <p:cNvPr id="7" name="Text 4"/>
          <p:cNvSpPr/>
          <p:nvPr/>
        </p:nvSpPr>
        <p:spPr>
          <a:xfrm>
            <a:off x="3313442" y="3058183"/>
            <a:ext cx="2743200" cy="685800"/>
          </a:xfrm>
          <a:prstGeom prst="rect">
            <a:avLst/>
          </a:prstGeom>
          <a:noFill/>
          <a:ln/>
        </p:spPr>
        <p:txBody>
          <a:bodyPr wrap="square" lIns="0" tIns="0" rIns="0" bIns="0" rtlCol="0" anchor="t"/>
          <a:lstStyle/>
          <a:p>
            <a:pPr algn="ctr">
              <a:lnSpc>
                <a:spcPts val="5400"/>
              </a:lnSpc>
            </a:pPr>
            <a:r>
              <a:rPr lang="en-US" sz="6000" b="0" kern="0" spc="-60" dirty="0">
                <a:solidFill>
                  <a:srgbClr val="FFFFFF"/>
                </a:solidFill>
                <a:latin typeface="Manrope" pitchFamily="34" charset="0"/>
                <a:ea typeface="Manrope" pitchFamily="34" charset="-122"/>
                <a:cs typeface="Manrope" pitchFamily="34" charset="-120"/>
              </a:rPr>
              <a:t>30%</a:t>
            </a:r>
            <a:endParaRPr lang="en-US" sz="6000" dirty="0"/>
          </a:p>
        </p:txBody>
      </p:sp>
      <p:sp>
        <p:nvSpPr>
          <p:cNvPr id="8" name="Text 5"/>
          <p:cNvSpPr/>
          <p:nvPr/>
        </p:nvSpPr>
        <p:spPr>
          <a:xfrm>
            <a:off x="6133982" y="4023554"/>
            <a:ext cx="2743200" cy="166688"/>
          </a:xfrm>
          <a:prstGeom prst="rect">
            <a:avLst/>
          </a:prstGeom>
          <a:noFill/>
          <a:ln/>
        </p:spPr>
        <p:txBody>
          <a:bodyPr wrap="square" lIns="0" tIns="0" rIns="0" bIns="0" rtlCol="0" anchor="t"/>
          <a:lstStyle/>
          <a:p>
            <a:pPr algn="ctr">
              <a:lnSpc>
                <a:spcPts val="1313"/>
              </a:lnSpc>
            </a:pPr>
            <a:r>
              <a:rPr lang="en-US" sz="900" b="0" kern="0" spc="-12" dirty="0">
                <a:solidFill>
                  <a:srgbClr val="FFFFFF"/>
                </a:solidFill>
                <a:latin typeface="Manrope" pitchFamily="34" charset="0"/>
                <a:ea typeface="Manrope" pitchFamily="34" charset="-122"/>
                <a:cs typeface="Manrope" pitchFamily="34" charset="-120"/>
              </a:rPr>
              <a:t>express dissatisfaction with existing solutions</a:t>
            </a:r>
            <a:endParaRPr lang="en-US" sz="938" dirty="0"/>
          </a:p>
        </p:txBody>
      </p:sp>
      <p:sp>
        <p:nvSpPr>
          <p:cNvPr id="9" name="Text 6"/>
          <p:cNvSpPr/>
          <p:nvPr/>
        </p:nvSpPr>
        <p:spPr>
          <a:xfrm>
            <a:off x="6136196" y="3101045"/>
            <a:ext cx="2743200" cy="685800"/>
          </a:xfrm>
          <a:prstGeom prst="rect">
            <a:avLst/>
          </a:prstGeom>
          <a:noFill/>
          <a:ln/>
        </p:spPr>
        <p:txBody>
          <a:bodyPr wrap="square" lIns="0" tIns="0" rIns="0" bIns="0" rtlCol="0" anchor="t"/>
          <a:lstStyle/>
          <a:p>
            <a:pPr algn="ctr">
              <a:lnSpc>
                <a:spcPts val="5400"/>
              </a:lnSpc>
            </a:pPr>
            <a:r>
              <a:rPr lang="en-US" sz="6000" b="0" kern="0" spc="-60" dirty="0">
                <a:solidFill>
                  <a:srgbClr val="FFFFFF"/>
                </a:solidFill>
                <a:latin typeface="Manrope" pitchFamily="34" charset="0"/>
                <a:ea typeface="Manrope" pitchFamily="34" charset="-122"/>
                <a:cs typeface="Manrope" pitchFamily="34" charset="-120"/>
              </a:rPr>
              <a:t>25%</a:t>
            </a:r>
            <a:endParaRPr lang="en-US" sz="6000" dirty="0"/>
          </a:p>
        </p:txBody>
      </p:sp>
      <p:sp>
        <p:nvSpPr>
          <p:cNvPr id="10" name="Shape 7"/>
          <p:cNvSpPr/>
          <p:nvPr/>
        </p:nvSpPr>
        <p:spPr>
          <a:xfrm rot="5400000">
            <a:off x="2156876" y="3677997"/>
            <a:ext cx="2000250" cy="0"/>
          </a:xfrm>
          <a:prstGeom prst="line">
            <a:avLst/>
          </a:prstGeom>
          <a:solidFill>
            <a:srgbClr val="FFFFFF"/>
          </a:solidFill>
          <a:ln w="5292">
            <a:solidFill>
              <a:srgbClr val="FFFFFF"/>
            </a:solidFill>
            <a:prstDash val="solid"/>
            <a:headEnd type="none"/>
            <a:tailEnd type="none"/>
          </a:ln>
        </p:spPr>
        <p:txBody>
          <a:bodyPr/>
          <a:lstStyle/>
          <a:p>
            <a:endParaRPr lang="en-GB"/>
          </a:p>
        </p:txBody>
      </p:sp>
      <p:sp>
        <p:nvSpPr>
          <p:cNvPr id="11" name="Shape 8"/>
          <p:cNvSpPr/>
          <p:nvPr/>
        </p:nvSpPr>
        <p:spPr>
          <a:xfrm rot="5400000">
            <a:off x="5000088" y="3677997"/>
            <a:ext cx="2000250" cy="0"/>
          </a:xfrm>
          <a:prstGeom prst="line">
            <a:avLst/>
          </a:prstGeom>
          <a:solidFill>
            <a:srgbClr val="FFFFFF"/>
          </a:solidFill>
          <a:ln w="5292">
            <a:solidFill>
              <a:srgbClr val="FFFFFF"/>
            </a:solidFill>
            <a:prstDash val="solid"/>
            <a:headEnd type="none"/>
            <a:tailEnd type="none"/>
          </a:ln>
        </p:spPr>
        <p:txBody>
          <a:bodyPr/>
          <a:lstStyle/>
          <a:p>
            <a:endParaRPr lang="en-GB"/>
          </a:p>
        </p:txBody>
      </p:sp>
      <p:pic>
        <p:nvPicPr>
          <p:cNvPr id="12" name="Image 0" descr="https://pitch-assets-ccb95893-de3f-4266-973c-20049231b248.s3.eu-west-1.amazonaws.com/try-pitch-pdf-export-logo.svg">
            <a:hlinkClick r:id="rId3"/>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36595" y="4803153"/>
            <a:ext cx="515221" cy="22730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09142F"/>
        </a:solidFill>
        <a:effectLst/>
      </p:bgPr>
    </p:bg>
    <p:spTree>
      <p:nvGrpSpPr>
        <p:cNvPr id="1" name=""/>
        <p:cNvGrpSpPr/>
        <p:nvPr/>
      </p:nvGrpSpPr>
      <p:grpSpPr>
        <a:xfrm>
          <a:off x="0" y="0"/>
          <a:ext cx="0" cy="0"/>
          <a:chOff x="0" y="0"/>
          <a:chExt cx="0" cy="0"/>
        </a:xfrm>
      </p:grpSpPr>
      <p:pic>
        <p:nvPicPr>
          <p:cNvPr id="3" name="Image 0" descr="https://images.unsplash.com/photo-1451187580459-43490279c0fa?crop=entropy&amp;cs=tinysrgb&amp;fit=max&amp;fm=jpg&amp;ixid=M3wyMTIyMnwwfDF8c2VhcmNofDN8fFRlY2h8ZW58MHx8fHwxNzA1MTIxMjkxfDA&amp;ixlib=rb-4.0.3&amp;q=80&amp;w=1080"/>
          <p:cNvPicPr>
            <a:picLocks noChangeAspect="1"/>
          </p:cNvPicPr>
          <p:nvPr/>
        </p:nvPicPr>
        <p:blipFill>
          <a:blip r:embed="rId3"/>
          <a:srcRect l="51483" r="1462"/>
          <a:stretch/>
        </p:blipFill>
        <p:spPr>
          <a:xfrm>
            <a:off x="5415991" y="-116688"/>
            <a:ext cx="3728009" cy="5271790"/>
          </a:xfrm>
          <a:prstGeom prst="rect">
            <a:avLst/>
          </a:prstGeom>
        </p:spPr>
      </p:pic>
      <p:sp>
        <p:nvSpPr>
          <p:cNvPr id="4" name="Text 0"/>
          <p:cNvSpPr/>
          <p:nvPr/>
        </p:nvSpPr>
        <p:spPr>
          <a:xfrm>
            <a:off x="377589" y="1818790"/>
            <a:ext cx="4539851" cy="1393031"/>
          </a:xfrm>
          <a:prstGeom prst="rect">
            <a:avLst/>
          </a:prstGeom>
          <a:noFill/>
          <a:ln/>
        </p:spPr>
        <p:txBody>
          <a:bodyPr wrap="square" lIns="0" tIns="0" rIns="0" bIns="0" rtlCol="0" anchor="b"/>
          <a:lstStyle/>
          <a:p>
            <a:pPr algn="l">
              <a:lnSpc>
                <a:spcPts val="2194"/>
              </a:lnSpc>
            </a:pPr>
            <a:r>
              <a:rPr lang="en-US" sz="1700" b="0" kern="0" spc="12" dirty="0">
                <a:solidFill>
                  <a:srgbClr val="FFFFFF"/>
                </a:solidFill>
                <a:latin typeface="Manrope" pitchFamily="34" charset="0"/>
                <a:ea typeface="Manrope" pitchFamily="34" charset="-122"/>
                <a:cs typeface="Manrope" pitchFamily="34" charset="-120"/>
              </a:rPr>
              <a:t>We will address social isolation by creating an innovative, user-centric social platform that fosters genuine connections, integrates personalized features, and adapts to evolving social needs</a:t>
            </a:r>
            <a:endParaRPr lang="en-US" sz="1688" dirty="0"/>
          </a:p>
        </p:txBody>
      </p:sp>
      <p:pic>
        <p:nvPicPr>
          <p:cNvPr id="5" name="Image 1" descr="https://pitch-assets-ccb95893-de3f-4266-973c-20049231b248.s3.eu-west-1.amazonaws.com/try-pitch-pdf-export-logo.svg">
            <a:hlinkClick r:id="rId4"/>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36595" y="4803153"/>
            <a:ext cx="515221" cy="22730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09142F"/>
        </a:solidFill>
        <a:effectLst/>
      </p:bgPr>
    </p:bg>
    <p:spTree>
      <p:nvGrpSpPr>
        <p:cNvPr id="1" name=""/>
        <p:cNvGrpSpPr/>
        <p:nvPr/>
      </p:nvGrpSpPr>
      <p:grpSpPr>
        <a:xfrm>
          <a:off x="0" y="0"/>
          <a:ext cx="0" cy="0"/>
          <a:chOff x="0" y="0"/>
          <a:chExt cx="0" cy="0"/>
        </a:xfrm>
      </p:grpSpPr>
      <p:pic>
        <p:nvPicPr>
          <p:cNvPr id="3" name="Image 0" descr="https://images.unsplash.com/photo-1660924198520-85447f410eff?crop=entropy&amp;cs=tinysrgb&amp;fit=max&amp;fm=jpg&amp;ixid=M3wyMTIyMnwwfDF8c2VhcmNofDIwfHxpbnN0YWdyYW0lMjBsb2dpbnxlbnwwfHx8fDE3MDUxNTU5MzB8MA&amp;ixlib=rb-4.0.3&amp;q=80&amp;w=1080"/>
          <p:cNvPicPr>
            <a:picLocks noChangeAspect="1"/>
          </p:cNvPicPr>
          <p:nvPr/>
        </p:nvPicPr>
        <p:blipFill>
          <a:blip r:embed="rId3"/>
          <a:srcRect l="17512" t="21089" b="30449"/>
          <a:stretch/>
        </p:blipFill>
        <p:spPr>
          <a:xfrm>
            <a:off x="5441709" y="429485"/>
            <a:ext cx="4856467" cy="4279826"/>
          </a:xfrm>
          <a:prstGeom prst="rect">
            <a:avLst/>
          </a:prstGeom>
          <a:effectLst>
            <a:outerShdw blurRad="152400" dist="50800" dir="3780000" algn="bl" rotWithShape="0">
              <a:srgbClr val="000000">
                <a:alpha val="20000"/>
              </a:srgbClr>
            </a:outerShdw>
          </a:effectLst>
        </p:spPr>
      </p:pic>
      <p:sp>
        <p:nvSpPr>
          <p:cNvPr id="4" name="Text 0"/>
          <p:cNvSpPr/>
          <p:nvPr/>
        </p:nvSpPr>
        <p:spPr>
          <a:xfrm>
            <a:off x="476567" y="890994"/>
            <a:ext cx="4264766" cy="1950244"/>
          </a:xfrm>
          <a:prstGeom prst="rect">
            <a:avLst/>
          </a:prstGeom>
          <a:noFill/>
          <a:ln/>
        </p:spPr>
        <p:txBody>
          <a:bodyPr wrap="square" lIns="0" tIns="0" rIns="0" bIns="0" rtlCol="0" anchor="b"/>
          <a:lstStyle/>
          <a:p>
            <a:pPr algn="l">
              <a:lnSpc>
                <a:spcPts val="2194"/>
              </a:lnSpc>
            </a:pPr>
            <a:endParaRPr lang="en-US" sz="1688" dirty="0"/>
          </a:p>
          <a:p>
            <a:pPr algn="l">
              <a:lnSpc>
                <a:spcPts val="2194"/>
              </a:lnSpc>
            </a:pPr>
            <a:r>
              <a:rPr lang="en-US" sz="1700" b="0" kern="0" spc="12" dirty="0">
                <a:solidFill>
                  <a:srgbClr val="FFFFFF"/>
                </a:solidFill>
                <a:latin typeface="Manrope" pitchFamily="34" charset="0"/>
                <a:ea typeface="Manrope" pitchFamily="34" charset="-122"/>
                <a:cs typeface="Manrope" pitchFamily="34" charset="-120"/>
              </a:rPr>
              <a:t>Our student project aims to combat social isolation by creating a user-friendly platform. We set ourselves apart by suggesting friends based on shared interests, prioritizing user privacy, and offering a personalized content feed for a more engaging experience.</a:t>
            </a:r>
            <a:endParaRPr lang="en-US" sz="1688" dirty="0"/>
          </a:p>
        </p:txBody>
      </p:sp>
      <p:sp>
        <p:nvSpPr>
          <p:cNvPr id="5" name="Text 1"/>
          <p:cNvSpPr/>
          <p:nvPr/>
        </p:nvSpPr>
        <p:spPr>
          <a:xfrm>
            <a:off x="476567" y="3102765"/>
            <a:ext cx="4650846" cy="1000125"/>
          </a:xfrm>
          <a:prstGeom prst="rect">
            <a:avLst/>
          </a:prstGeom>
          <a:noFill/>
          <a:ln/>
        </p:spPr>
        <p:txBody>
          <a:bodyPr wrap="square" lIns="0" tIns="0" rIns="0" bIns="0" rtlCol="0" anchor="b"/>
          <a:lstStyle/>
          <a:p>
            <a:pPr marL="190500" indent="-190500" algn="l">
              <a:lnSpc>
                <a:spcPts val="1313"/>
              </a:lnSpc>
              <a:buSzPct val="100000"/>
              <a:buChar char="•"/>
            </a:pPr>
            <a:r>
              <a:rPr lang="en-US" sz="900" b="0" kern="0" spc="-12" dirty="0">
                <a:solidFill>
                  <a:srgbClr val="FFFFFF"/>
                </a:solidFill>
                <a:latin typeface="Manrope" pitchFamily="34" charset="0"/>
                <a:ea typeface="Manrope" pitchFamily="34" charset="-122"/>
                <a:cs typeface="Manrope" pitchFamily="34" charset="-120"/>
              </a:rPr>
              <a:t>We stand out by suggesting friends based on shared interests, making connections more meaningful.​</a:t>
            </a:r>
            <a:endParaRPr lang="en-US" sz="938" dirty="0"/>
          </a:p>
          <a:p>
            <a:pPr marL="190500" indent="-190500" algn="l">
              <a:lnSpc>
                <a:spcPts val="1313"/>
              </a:lnSpc>
              <a:buSzPct val="100000"/>
              <a:buChar char="•"/>
            </a:pPr>
            <a:r>
              <a:rPr lang="en-US" sz="900" b="0" kern="0" spc="-12" dirty="0">
                <a:solidFill>
                  <a:srgbClr val="FFFFFF"/>
                </a:solidFill>
                <a:latin typeface="Manrope" pitchFamily="34" charset="0"/>
                <a:ea typeface="Manrope" pitchFamily="34" charset="-122"/>
                <a:cs typeface="Manrope" pitchFamily="34" charset="-120"/>
              </a:rPr>
              <a:t>Prioritizing user privacy, our platform ensures a safe environment for genuine connections.</a:t>
            </a:r>
            <a:endParaRPr lang="en-US" sz="938" dirty="0"/>
          </a:p>
          <a:p>
            <a:pPr marL="190500" indent="-190500" algn="l">
              <a:lnSpc>
                <a:spcPts val="1313"/>
              </a:lnSpc>
              <a:buSzPct val="100000"/>
              <a:buChar char="•"/>
            </a:pPr>
            <a:r>
              <a:rPr lang="en-US" sz="900" b="0" kern="0" spc="-12" dirty="0">
                <a:solidFill>
                  <a:srgbClr val="FFFFFF"/>
                </a:solidFill>
                <a:latin typeface="Manrope" pitchFamily="34" charset="0"/>
                <a:ea typeface="Manrope" pitchFamily="34" charset="-122"/>
                <a:cs typeface="Manrope" pitchFamily="34" charset="-120"/>
              </a:rPr>
              <a:t>A personalized content feed makes every interaction on our platform more engaging and relevant for users.</a:t>
            </a:r>
            <a:endParaRPr lang="en-US" sz="938" dirty="0"/>
          </a:p>
        </p:txBody>
      </p:sp>
      <p:pic>
        <p:nvPicPr>
          <p:cNvPr id="6" name="Image 1" descr="https://pitch-assets-ccb95893-de3f-4266-973c-20049231b248.s3.eu-west-1.amazonaws.com/try-pitch-pdf-export-logo.svg">
            <a:hlinkClick r:id="rId4"/>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36595" y="4803153"/>
            <a:ext cx="515221" cy="22730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09142F"/>
        </a:solidFill>
        <a:effectLst/>
      </p:bgPr>
    </p:bg>
    <p:spTree>
      <p:nvGrpSpPr>
        <p:cNvPr id="1" name=""/>
        <p:cNvGrpSpPr/>
        <p:nvPr/>
      </p:nvGrpSpPr>
      <p:grpSpPr>
        <a:xfrm>
          <a:off x="0" y="0"/>
          <a:ext cx="0" cy="0"/>
          <a:chOff x="0" y="0"/>
          <a:chExt cx="0" cy="0"/>
        </a:xfrm>
      </p:grpSpPr>
      <p:sp>
        <p:nvSpPr>
          <p:cNvPr id="3" name="Shape 0"/>
          <p:cNvSpPr/>
          <p:nvPr/>
        </p:nvSpPr>
        <p:spPr>
          <a:xfrm rot="16200000">
            <a:off x="1249375" y="2835873"/>
            <a:ext cx="2866434" cy="0"/>
          </a:xfrm>
          <a:prstGeom prst="line">
            <a:avLst/>
          </a:prstGeom>
          <a:solidFill>
            <a:srgbClr val="FFFFFF"/>
          </a:solidFill>
          <a:ln w="5292">
            <a:solidFill>
              <a:srgbClr val="FFFFFF"/>
            </a:solidFill>
            <a:prstDash val="solid"/>
            <a:headEnd type="none"/>
            <a:tailEnd type="none"/>
          </a:ln>
        </p:spPr>
        <p:txBody>
          <a:bodyPr/>
          <a:lstStyle/>
          <a:p>
            <a:endParaRPr lang="en-GB"/>
          </a:p>
        </p:txBody>
      </p:sp>
      <p:sp>
        <p:nvSpPr>
          <p:cNvPr id="4" name="Shape 1"/>
          <p:cNvSpPr/>
          <p:nvPr/>
        </p:nvSpPr>
        <p:spPr>
          <a:xfrm>
            <a:off x="4524655" y="1682880"/>
            <a:ext cx="95269" cy="95269"/>
          </a:xfrm>
          <a:prstGeom prst="ellipse">
            <a:avLst/>
          </a:prstGeom>
          <a:solidFill>
            <a:srgbClr val="FFFFFF"/>
          </a:solidFill>
          <a:ln/>
        </p:spPr>
        <p:txBody>
          <a:bodyPr/>
          <a:lstStyle/>
          <a:p>
            <a:endParaRPr lang="en-GB"/>
          </a:p>
        </p:txBody>
      </p:sp>
      <p:sp>
        <p:nvSpPr>
          <p:cNvPr id="5" name="Shape 2"/>
          <p:cNvSpPr/>
          <p:nvPr/>
        </p:nvSpPr>
        <p:spPr>
          <a:xfrm>
            <a:off x="704492" y="2835873"/>
            <a:ext cx="3970289" cy="0"/>
          </a:xfrm>
          <a:prstGeom prst="line">
            <a:avLst/>
          </a:prstGeom>
          <a:solidFill>
            <a:srgbClr val="FFFFFF"/>
          </a:solidFill>
          <a:ln w="5292">
            <a:solidFill>
              <a:srgbClr val="FFFFFF"/>
            </a:solidFill>
            <a:prstDash val="solid"/>
            <a:headEnd type="none"/>
            <a:tailEnd type="none"/>
          </a:ln>
        </p:spPr>
        <p:txBody>
          <a:bodyPr/>
          <a:lstStyle/>
          <a:p>
            <a:endParaRPr lang="en-GB"/>
          </a:p>
        </p:txBody>
      </p:sp>
      <p:sp>
        <p:nvSpPr>
          <p:cNvPr id="6" name="Text 3"/>
          <p:cNvSpPr/>
          <p:nvPr/>
        </p:nvSpPr>
        <p:spPr>
          <a:xfrm>
            <a:off x="2105222" y="4383444"/>
            <a:ext cx="1828800" cy="152400"/>
          </a:xfrm>
          <a:prstGeom prst="rect">
            <a:avLst/>
          </a:prstGeom>
          <a:noFill/>
          <a:ln/>
        </p:spPr>
        <p:txBody>
          <a:bodyPr wrap="square" lIns="0" tIns="0" rIns="0" bIns="0" rtlCol="0" anchor="t"/>
          <a:lstStyle/>
          <a:p>
            <a:pPr algn="ctr">
              <a:lnSpc>
                <a:spcPts val="1200"/>
              </a:lnSpc>
            </a:pPr>
            <a:r>
              <a:rPr lang="en-US" sz="800" b="0" kern="0" spc="-12" dirty="0">
                <a:solidFill>
                  <a:srgbClr val="FFFFFF"/>
                </a:solidFill>
                <a:latin typeface="Manrope" pitchFamily="34" charset="0"/>
                <a:ea typeface="Manrope" pitchFamily="34" charset="-122"/>
                <a:cs typeface="Manrope" pitchFamily="34" charset="-120"/>
              </a:rPr>
              <a:t>Difficult to use</a:t>
            </a:r>
            <a:endParaRPr lang="en-US" sz="750" dirty="0"/>
          </a:p>
        </p:txBody>
      </p:sp>
      <p:sp>
        <p:nvSpPr>
          <p:cNvPr id="7" name="Text 4"/>
          <p:cNvSpPr/>
          <p:nvPr/>
        </p:nvSpPr>
        <p:spPr>
          <a:xfrm>
            <a:off x="2105222" y="1098483"/>
            <a:ext cx="1828800" cy="152400"/>
          </a:xfrm>
          <a:prstGeom prst="rect">
            <a:avLst/>
          </a:prstGeom>
          <a:noFill/>
          <a:ln/>
        </p:spPr>
        <p:txBody>
          <a:bodyPr wrap="square" lIns="0" tIns="0" rIns="0" bIns="0" rtlCol="0" anchor="t"/>
          <a:lstStyle/>
          <a:p>
            <a:pPr algn="ctr">
              <a:lnSpc>
                <a:spcPts val="1200"/>
              </a:lnSpc>
            </a:pPr>
            <a:r>
              <a:rPr lang="en-US" sz="800" b="0" kern="0" spc="-12" dirty="0">
                <a:solidFill>
                  <a:srgbClr val="FFFFFF"/>
                </a:solidFill>
                <a:latin typeface="Manrope" pitchFamily="34" charset="0"/>
                <a:ea typeface="Manrope" pitchFamily="34" charset="-122"/>
                <a:cs typeface="Manrope" pitchFamily="34" charset="-120"/>
              </a:rPr>
              <a:t>Easy to use</a:t>
            </a:r>
            <a:endParaRPr lang="en-US" sz="750" dirty="0"/>
          </a:p>
        </p:txBody>
      </p:sp>
      <p:sp>
        <p:nvSpPr>
          <p:cNvPr id="8" name="Text 5"/>
          <p:cNvSpPr/>
          <p:nvPr/>
        </p:nvSpPr>
        <p:spPr>
          <a:xfrm rot="16200000">
            <a:off x="-64918" y="2759673"/>
            <a:ext cx="1828800" cy="152400"/>
          </a:xfrm>
          <a:prstGeom prst="rect">
            <a:avLst/>
          </a:prstGeom>
          <a:noFill/>
          <a:ln/>
        </p:spPr>
        <p:txBody>
          <a:bodyPr wrap="square" lIns="0" tIns="0" rIns="0" bIns="0" rtlCol="0" anchor="t"/>
          <a:lstStyle/>
          <a:p>
            <a:pPr algn="ctr">
              <a:lnSpc>
                <a:spcPts val="1200"/>
              </a:lnSpc>
            </a:pPr>
            <a:r>
              <a:rPr lang="en-US" sz="800" b="0" kern="0" spc="-12" dirty="0">
                <a:solidFill>
                  <a:srgbClr val="FFFFFF"/>
                </a:solidFill>
                <a:latin typeface="Manrope" pitchFamily="34" charset="0"/>
                <a:ea typeface="Manrope" pitchFamily="34" charset="-122"/>
                <a:cs typeface="Manrope" pitchFamily="34" charset="-120"/>
              </a:rPr>
              <a:t>Expensive</a:t>
            </a:r>
            <a:endParaRPr lang="en-US" sz="750" dirty="0"/>
          </a:p>
        </p:txBody>
      </p:sp>
      <p:sp>
        <p:nvSpPr>
          <p:cNvPr id="9" name="Text 6"/>
          <p:cNvSpPr/>
          <p:nvPr/>
        </p:nvSpPr>
        <p:spPr>
          <a:xfrm rot="5400000">
            <a:off x="4289084" y="2759673"/>
            <a:ext cx="1828800" cy="152400"/>
          </a:xfrm>
          <a:prstGeom prst="rect">
            <a:avLst/>
          </a:prstGeom>
          <a:noFill/>
          <a:ln/>
        </p:spPr>
        <p:txBody>
          <a:bodyPr wrap="square" lIns="0" tIns="0" rIns="0" bIns="0" rtlCol="0" anchor="t"/>
          <a:lstStyle/>
          <a:p>
            <a:pPr algn="ctr">
              <a:lnSpc>
                <a:spcPts val="1200"/>
              </a:lnSpc>
            </a:pPr>
            <a:r>
              <a:rPr lang="en-US" sz="800" b="0" kern="0" spc="-12" dirty="0">
                <a:solidFill>
                  <a:srgbClr val="FFFFFF"/>
                </a:solidFill>
                <a:latin typeface="Manrope" pitchFamily="34" charset="0"/>
                <a:ea typeface="Manrope" pitchFamily="34" charset="-122"/>
                <a:cs typeface="Manrope" pitchFamily="34" charset="-120"/>
              </a:rPr>
              <a:t>Affordable</a:t>
            </a:r>
            <a:endParaRPr lang="en-US" sz="750" dirty="0"/>
          </a:p>
        </p:txBody>
      </p:sp>
      <p:sp>
        <p:nvSpPr>
          <p:cNvPr id="10" name="Text 7"/>
          <p:cNvSpPr/>
          <p:nvPr/>
        </p:nvSpPr>
        <p:spPr>
          <a:xfrm>
            <a:off x="3643173" y="1891250"/>
            <a:ext cx="2743200" cy="309563"/>
          </a:xfrm>
          <a:prstGeom prst="rect">
            <a:avLst/>
          </a:prstGeom>
          <a:noFill/>
          <a:ln/>
        </p:spPr>
        <p:txBody>
          <a:bodyPr wrap="square" lIns="0" tIns="0" rIns="0" bIns="0" rtlCol="0" anchor="t"/>
          <a:lstStyle/>
          <a:p>
            <a:pPr algn="ctr">
              <a:lnSpc>
                <a:spcPts val="2438"/>
              </a:lnSpc>
            </a:pPr>
            <a:r>
              <a:rPr lang="en-US" sz="1900" b="0" kern="0" spc="12" dirty="0">
                <a:solidFill>
                  <a:srgbClr val="FFFFFF"/>
                </a:solidFill>
                <a:latin typeface="Manrope" pitchFamily="34" charset="0"/>
                <a:ea typeface="Manrope" pitchFamily="34" charset="-122"/>
                <a:cs typeface="Manrope" pitchFamily="34" charset="-120"/>
              </a:rPr>
              <a:t>Instagram Clone</a:t>
            </a:r>
            <a:endParaRPr lang="en-US" sz="1875" dirty="0"/>
          </a:p>
        </p:txBody>
      </p:sp>
      <p:sp>
        <p:nvSpPr>
          <p:cNvPr id="11" name="Text 8"/>
          <p:cNvSpPr/>
          <p:nvPr/>
        </p:nvSpPr>
        <p:spPr>
          <a:xfrm>
            <a:off x="6131403" y="681379"/>
            <a:ext cx="2743200" cy="278606"/>
          </a:xfrm>
          <a:prstGeom prst="rect">
            <a:avLst/>
          </a:prstGeom>
          <a:noFill/>
          <a:ln/>
        </p:spPr>
        <p:txBody>
          <a:bodyPr wrap="square" lIns="0" tIns="0" rIns="0" bIns="0" rtlCol="0" anchor="t"/>
          <a:lstStyle/>
          <a:p>
            <a:pPr algn="l">
              <a:lnSpc>
                <a:spcPts val="2194"/>
              </a:lnSpc>
            </a:pPr>
            <a:r>
              <a:rPr lang="en-US" sz="1700" b="0" kern="0" spc="12" dirty="0">
                <a:solidFill>
                  <a:srgbClr val="FFFFFF"/>
                </a:solidFill>
                <a:latin typeface="Manrope" pitchFamily="34" charset="0"/>
                <a:ea typeface="Manrope" pitchFamily="34" charset="-122"/>
                <a:cs typeface="Manrope" pitchFamily="34" charset="-120"/>
              </a:rPr>
              <a:t>Competitive advantages</a:t>
            </a:r>
            <a:endParaRPr lang="en-US" sz="1688" dirty="0"/>
          </a:p>
        </p:txBody>
      </p:sp>
      <p:sp>
        <p:nvSpPr>
          <p:cNvPr id="12" name="Text 9"/>
          <p:cNvSpPr/>
          <p:nvPr/>
        </p:nvSpPr>
        <p:spPr>
          <a:xfrm>
            <a:off x="6123129" y="1126694"/>
            <a:ext cx="2743200" cy="500062"/>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Our student project is all about speedy chats, student privacy, and content sharing - a small yet cool addition to the social scene.</a:t>
            </a:r>
            <a:endParaRPr lang="en-US" sz="938" dirty="0"/>
          </a:p>
        </p:txBody>
      </p:sp>
      <p:sp>
        <p:nvSpPr>
          <p:cNvPr id="13" name="Text 10"/>
          <p:cNvSpPr/>
          <p:nvPr/>
        </p:nvSpPr>
        <p:spPr>
          <a:xfrm>
            <a:off x="6123129" y="1888694"/>
            <a:ext cx="2743200" cy="666750"/>
          </a:xfrm>
          <a:prstGeom prst="rect">
            <a:avLst/>
          </a:prstGeom>
          <a:noFill/>
          <a:ln/>
        </p:spPr>
        <p:txBody>
          <a:bodyPr wrap="square" lIns="0" tIns="0" rIns="0" bIns="0" rtlCol="0" anchor="t"/>
          <a:lstStyle/>
          <a:p>
            <a:pPr marL="190500" indent="-190500" algn="l">
              <a:lnSpc>
                <a:spcPts val="1313"/>
              </a:lnSpc>
              <a:buSzPct val="100000"/>
              <a:buChar char="•"/>
            </a:pPr>
            <a:r>
              <a:rPr lang="en-US" sz="900" b="0" kern="0" spc="-12" dirty="0">
                <a:solidFill>
                  <a:srgbClr val="FFFFFF"/>
                </a:solidFill>
                <a:latin typeface="Manrope" pitchFamily="34" charset="0"/>
                <a:ea typeface="Manrope" pitchFamily="34" charset="-122"/>
                <a:cs typeface="Manrope" pitchFamily="34" charset="-120"/>
              </a:rPr>
              <a:t>Targeted Friend Suggestions</a:t>
            </a:r>
            <a:endParaRPr lang="en-US" sz="938" dirty="0"/>
          </a:p>
          <a:p>
            <a:pPr marL="190500" indent="-190500" algn="l">
              <a:lnSpc>
                <a:spcPts val="1313"/>
              </a:lnSpc>
              <a:buSzPct val="100000"/>
              <a:buChar char="•"/>
            </a:pPr>
            <a:r>
              <a:rPr lang="en-US" sz="900" b="0" kern="0" spc="-12" dirty="0">
                <a:solidFill>
                  <a:srgbClr val="FFFFFF"/>
                </a:solidFill>
                <a:latin typeface="Manrope" pitchFamily="34" charset="0"/>
                <a:ea typeface="Manrope" pitchFamily="34" charset="-122"/>
                <a:cs typeface="Manrope" pitchFamily="34" charset="-120"/>
              </a:rPr>
              <a:t>Personalized Content Feed</a:t>
            </a:r>
            <a:endParaRPr lang="en-US" sz="938" dirty="0"/>
          </a:p>
          <a:p>
            <a:pPr marL="190500" indent="-190500" algn="l">
              <a:lnSpc>
                <a:spcPts val="1313"/>
              </a:lnSpc>
              <a:buSzPct val="100000"/>
              <a:buChar char="•"/>
            </a:pPr>
            <a:r>
              <a:rPr lang="en-US" sz="900" b="0" kern="0" spc="-12" dirty="0">
                <a:solidFill>
                  <a:srgbClr val="FFFFFF"/>
                </a:solidFill>
                <a:latin typeface="Manrope" pitchFamily="34" charset="0"/>
                <a:ea typeface="Manrope" pitchFamily="34" charset="-122"/>
                <a:cs typeface="Manrope" pitchFamily="34" charset="-120"/>
              </a:rPr>
              <a:t>Real-Time Messaging</a:t>
            </a:r>
            <a:endParaRPr lang="en-US" sz="938" dirty="0"/>
          </a:p>
          <a:p>
            <a:pPr marL="190500" indent="-190500" algn="l">
              <a:lnSpc>
                <a:spcPts val="1313"/>
              </a:lnSpc>
              <a:buSzPct val="100000"/>
              <a:buChar char="•"/>
            </a:pPr>
            <a:r>
              <a:rPr lang="en-US" sz="900" b="0" kern="0" spc="-12" dirty="0">
                <a:solidFill>
                  <a:srgbClr val="FFFFFF"/>
                </a:solidFill>
                <a:latin typeface="Manrope" pitchFamily="34" charset="0"/>
                <a:ea typeface="Manrope" pitchFamily="34" charset="-122"/>
                <a:cs typeface="Manrope" pitchFamily="34" charset="-120"/>
              </a:rPr>
              <a:t>Story sharing</a:t>
            </a:r>
            <a:endParaRPr lang="en-US" sz="938" dirty="0"/>
          </a:p>
        </p:txBody>
      </p:sp>
      <p:pic>
        <p:nvPicPr>
          <p:cNvPr id="14" name="Image 0" descr="https://pitch-assets-ccb95893-de3f-4266-973c-20049231b248.s3.eu-west-1.amazonaws.com/try-pitch-pdf-export-logo.svg">
            <a:hlinkClick r:id="rId3"/>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36595" y="4803153"/>
            <a:ext cx="515221" cy="22730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09142F"/>
        </a:solidFill>
        <a:effectLst/>
      </p:bgPr>
    </p:bg>
    <p:spTree>
      <p:nvGrpSpPr>
        <p:cNvPr id="1" name=""/>
        <p:cNvGrpSpPr/>
        <p:nvPr/>
      </p:nvGrpSpPr>
      <p:grpSpPr>
        <a:xfrm>
          <a:off x="0" y="0"/>
          <a:ext cx="0" cy="0"/>
          <a:chOff x="0" y="0"/>
          <a:chExt cx="0" cy="0"/>
        </a:xfrm>
      </p:grpSpPr>
      <p:sp>
        <p:nvSpPr>
          <p:cNvPr id="3" name="Text 0"/>
          <p:cNvSpPr/>
          <p:nvPr/>
        </p:nvSpPr>
        <p:spPr>
          <a:xfrm>
            <a:off x="3663043" y="4384447"/>
            <a:ext cx="1828800" cy="148828"/>
          </a:xfrm>
          <a:prstGeom prst="rect">
            <a:avLst/>
          </a:prstGeom>
          <a:noFill/>
          <a:ln/>
        </p:spPr>
        <p:txBody>
          <a:bodyPr wrap="square" lIns="0" tIns="0" rIns="0" bIns="0" rtlCol="0" anchor="t"/>
          <a:lstStyle/>
          <a:p>
            <a:pPr algn="ctr">
              <a:lnSpc>
                <a:spcPts val="1172"/>
              </a:lnSpc>
            </a:pPr>
            <a:r>
              <a:rPr lang="en-US" sz="900" b="0" dirty="0">
                <a:solidFill>
                  <a:srgbClr val="FFFFFF"/>
                </a:solidFill>
                <a:latin typeface="Manrope" pitchFamily="34" charset="0"/>
                <a:ea typeface="Manrope" pitchFamily="34" charset="-122"/>
                <a:cs typeface="Manrope" pitchFamily="34" charset="-120"/>
              </a:rPr>
              <a:t>Software Engineer</a:t>
            </a:r>
            <a:endParaRPr lang="en-US" sz="938" dirty="0"/>
          </a:p>
        </p:txBody>
      </p:sp>
      <p:sp>
        <p:nvSpPr>
          <p:cNvPr id="4" name="Text 1"/>
          <p:cNvSpPr/>
          <p:nvPr/>
        </p:nvSpPr>
        <p:spPr>
          <a:xfrm>
            <a:off x="6394511" y="4402610"/>
            <a:ext cx="1828800" cy="148828"/>
          </a:xfrm>
          <a:prstGeom prst="rect">
            <a:avLst/>
          </a:prstGeom>
          <a:noFill/>
          <a:ln/>
        </p:spPr>
        <p:txBody>
          <a:bodyPr wrap="square" lIns="0" tIns="0" rIns="0" bIns="0" rtlCol="0" anchor="t"/>
          <a:lstStyle/>
          <a:p>
            <a:pPr algn="ctr">
              <a:lnSpc>
                <a:spcPts val="1172"/>
              </a:lnSpc>
            </a:pPr>
            <a:r>
              <a:rPr lang="en-US" sz="900" b="0" dirty="0">
                <a:solidFill>
                  <a:srgbClr val="FFFFFF"/>
                </a:solidFill>
                <a:latin typeface="Manrope" pitchFamily="34" charset="0"/>
                <a:ea typeface="Manrope" pitchFamily="34" charset="-122"/>
                <a:cs typeface="Manrope" pitchFamily="34" charset="-120"/>
              </a:rPr>
              <a:t>.Net Developer</a:t>
            </a:r>
            <a:endParaRPr lang="en-US" sz="938" dirty="0"/>
          </a:p>
        </p:txBody>
      </p:sp>
      <p:sp>
        <p:nvSpPr>
          <p:cNvPr id="5" name="Text 2"/>
          <p:cNvSpPr/>
          <p:nvPr/>
        </p:nvSpPr>
        <p:spPr>
          <a:xfrm>
            <a:off x="3663043" y="4178145"/>
            <a:ext cx="1828800" cy="89297"/>
          </a:xfrm>
          <a:prstGeom prst="rect">
            <a:avLst/>
          </a:prstGeom>
          <a:noFill/>
          <a:ln/>
        </p:spPr>
        <p:txBody>
          <a:bodyPr wrap="square" lIns="0" tIns="0" rIns="0" bIns="0" rtlCol="0" anchor="t"/>
          <a:lstStyle/>
          <a:p>
            <a:pPr algn="ctr">
              <a:lnSpc>
                <a:spcPts val="703"/>
              </a:lnSpc>
            </a:pPr>
            <a:r>
              <a:rPr lang="en-US" sz="900" b="0" dirty="0">
                <a:solidFill>
                  <a:srgbClr val="FFFFFF"/>
                </a:solidFill>
                <a:latin typeface="Manrope" pitchFamily="34" charset="0"/>
                <a:ea typeface="Manrope" pitchFamily="34" charset="-122"/>
                <a:cs typeface="Manrope" pitchFamily="34" charset="-120"/>
              </a:rPr>
              <a:t>Sandro Revazishvili</a:t>
            </a:r>
            <a:endParaRPr lang="en-US" sz="938" dirty="0"/>
          </a:p>
        </p:txBody>
      </p:sp>
      <p:sp>
        <p:nvSpPr>
          <p:cNvPr id="6" name="Text 3"/>
          <p:cNvSpPr/>
          <p:nvPr/>
        </p:nvSpPr>
        <p:spPr>
          <a:xfrm>
            <a:off x="6394511" y="4196308"/>
            <a:ext cx="1828800" cy="89297"/>
          </a:xfrm>
          <a:prstGeom prst="rect">
            <a:avLst/>
          </a:prstGeom>
          <a:noFill/>
          <a:ln/>
        </p:spPr>
        <p:txBody>
          <a:bodyPr wrap="square" lIns="0" tIns="0" rIns="0" bIns="0" rtlCol="0" anchor="t"/>
          <a:lstStyle/>
          <a:p>
            <a:pPr algn="ctr">
              <a:lnSpc>
                <a:spcPts val="703"/>
              </a:lnSpc>
            </a:pPr>
            <a:r>
              <a:rPr lang="en-US" sz="900" b="0" dirty="0">
                <a:solidFill>
                  <a:srgbClr val="FFFFFF"/>
                </a:solidFill>
                <a:latin typeface="Manrope" pitchFamily="34" charset="0"/>
                <a:ea typeface="Manrope" pitchFamily="34" charset="-122"/>
                <a:cs typeface="Manrope" pitchFamily="34" charset="-120"/>
              </a:rPr>
              <a:t>Giorgi Dgebuadze</a:t>
            </a:r>
            <a:endParaRPr lang="en-US" sz="938" dirty="0"/>
          </a:p>
        </p:txBody>
      </p:sp>
      <p:sp>
        <p:nvSpPr>
          <p:cNvPr id="7" name="Text 4"/>
          <p:cNvSpPr/>
          <p:nvPr/>
        </p:nvSpPr>
        <p:spPr>
          <a:xfrm>
            <a:off x="2568762" y="474595"/>
            <a:ext cx="6400800" cy="1950244"/>
          </a:xfrm>
          <a:prstGeom prst="rect">
            <a:avLst/>
          </a:prstGeom>
          <a:noFill/>
          <a:ln/>
        </p:spPr>
        <p:txBody>
          <a:bodyPr wrap="square" lIns="0" tIns="0" rIns="0" bIns="0" rtlCol="0" anchor="t"/>
          <a:lstStyle/>
          <a:p>
            <a:pPr algn="l">
              <a:lnSpc>
                <a:spcPts val="2194"/>
              </a:lnSpc>
            </a:pPr>
            <a:r>
              <a:rPr lang="en-US" sz="1700" b="0" kern="0" spc="12" dirty="0">
                <a:solidFill>
                  <a:srgbClr val="FFFFFF"/>
                </a:solidFill>
                <a:latin typeface="Manrope" pitchFamily="34" charset="0"/>
                <a:ea typeface="Manrope" pitchFamily="34" charset="-122"/>
                <a:cs typeface="Manrope" pitchFamily="34" charset="-120"/>
              </a:rPr>
              <a:t>Our team consists of enthusiastic students with a growing foundation in software engineering. While we may not have extensive experience, our eagerness to learn, coupled with the practical skills we've gained, allows us to approach projects with fresh perspectives and a determination to contribute effectively. We're excited to leverage our existing knowledge and build application based on our experiences.</a:t>
            </a:r>
            <a:endParaRPr lang="en-US" sz="1688" dirty="0"/>
          </a:p>
        </p:txBody>
      </p:sp>
      <p:pic>
        <p:nvPicPr>
          <p:cNvPr id="8" name="Image 0" descr="https://pitch-assets-ccb95893-de3f-4266-973c-20049231b248.s3.eu-west-1.amazonaws.com/1f5be563-60a5-4dfa-995a-0f8fa5335641?pitch-bytes=59240&amp;pitch-content-type=image%2Fjpeg"/>
          <p:cNvPicPr>
            <a:picLocks noChangeAspect="1"/>
          </p:cNvPicPr>
          <p:nvPr/>
        </p:nvPicPr>
        <p:blipFill>
          <a:blip r:embed="rId3"/>
          <a:srcRect/>
          <a:stretch/>
        </p:blipFill>
        <p:spPr>
          <a:xfrm>
            <a:off x="3663024" y="2899264"/>
            <a:ext cx="1161201" cy="1161201"/>
          </a:xfrm>
          <a:prstGeom prst="ellipse">
            <a:avLst/>
          </a:prstGeom>
        </p:spPr>
      </p:pic>
      <p:pic>
        <p:nvPicPr>
          <p:cNvPr id="9" name="Image 1" descr="https://pitch-assets-ccb95893-de3f-4266-973c-20049231b248.s3.eu-west-1.amazonaws.com/100797f1-f4e4-46f6-aa8f-183885e8b793?pitch-bytes=123909&amp;pitch-content-type=image%2Fjpeg"/>
          <p:cNvPicPr>
            <a:picLocks noChangeAspect="1"/>
          </p:cNvPicPr>
          <p:nvPr/>
        </p:nvPicPr>
        <p:blipFill>
          <a:blip r:embed="rId4"/>
          <a:srcRect/>
          <a:stretch/>
        </p:blipFill>
        <p:spPr>
          <a:xfrm>
            <a:off x="6375863" y="2898799"/>
            <a:ext cx="1180295" cy="1180295"/>
          </a:xfrm>
          <a:prstGeom prst="ellipse">
            <a:avLst/>
          </a:prstGeom>
        </p:spPr>
      </p:pic>
      <p:sp>
        <p:nvSpPr>
          <p:cNvPr id="10" name="Text 5"/>
          <p:cNvSpPr/>
          <p:nvPr/>
        </p:nvSpPr>
        <p:spPr>
          <a:xfrm>
            <a:off x="3663024" y="2899264"/>
            <a:ext cx="1161201" cy="1161201"/>
          </a:xfrm>
          <a:prstGeom prst="ellipse">
            <a:avLst/>
          </a:prstGeom>
          <a:solidFill>
            <a:srgbClr val="000000">
              <a:alpha val="0"/>
            </a:srgbClr>
          </a:solidFill>
          <a:ln w="5292">
            <a:solidFill>
              <a:srgbClr val="FFFFFF"/>
            </a:solidFill>
          </a:ln>
        </p:spPr>
        <p:txBody>
          <a:bodyPr wrap="square" lIns="64511" tIns="137086" rIns="64511" bIns="137086" rtlCol="0" anchor="ctr"/>
          <a:lstStyle/>
          <a:p>
            <a:pPr algn="ctr">
              <a:lnSpc>
                <a:spcPts val="1313"/>
              </a:lnSpc>
            </a:pPr>
            <a:endParaRPr lang="en-US" sz="938" dirty="0"/>
          </a:p>
        </p:txBody>
      </p:sp>
      <p:sp>
        <p:nvSpPr>
          <p:cNvPr id="11" name="Shape 6"/>
          <p:cNvSpPr/>
          <p:nvPr/>
        </p:nvSpPr>
        <p:spPr>
          <a:xfrm>
            <a:off x="6394026" y="2898799"/>
            <a:ext cx="1180295" cy="1180295"/>
          </a:xfrm>
          <a:prstGeom prst="ellipse">
            <a:avLst/>
          </a:prstGeom>
          <a:solidFill>
            <a:srgbClr val="000000">
              <a:alpha val="0"/>
            </a:srgbClr>
          </a:solidFill>
          <a:ln w="5292">
            <a:solidFill>
              <a:srgbClr val="FFFFFF"/>
            </a:solidFill>
            <a:prstDash val="solid"/>
          </a:ln>
        </p:spPr>
        <p:txBody>
          <a:bodyPr/>
          <a:lstStyle/>
          <a:p>
            <a:endParaRPr lang="en-GB"/>
          </a:p>
        </p:txBody>
      </p:sp>
      <p:pic>
        <p:nvPicPr>
          <p:cNvPr id="12" name="Image 2" descr="https://pitch-assets-ccb95893-de3f-4266-973c-20049231b248.s3.eu-west-1.amazonaws.com/try-pitch-pdf-export-logo.svg">
            <a:hlinkClick r:id="rId5"/>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136595" y="4803153"/>
            <a:ext cx="515221" cy="22730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09142F"/>
        </a:solidFill>
        <a:effectLst/>
      </p:bgPr>
    </p:bg>
    <p:spTree>
      <p:nvGrpSpPr>
        <p:cNvPr id="1" name=""/>
        <p:cNvGrpSpPr/>
        <p:nvPr/>
      </p:nvGrpSpPr>
      <p:grpSpPr>
        <a:xfrm>
          <a:off x="0" y="0"/>
          <a:ext cx="0" cy="0"/>
          <a:chOff x="0" y="0"/>
          <a:chExt cx="0" cy="0"/>
        </a:xfrm>
      </p:grpSpPr>
      <p:sp>
        <p:nvSpPr>
          <p:cNvPr id="3" name="Text 0"/>
          <p:cNvSpPr/>
          <p:nvPr/>
        </p:nvSpPr>
        <p:spPr>
          <a:xfrm>
            <a:off x="472305" y="1525011"/>
            <a:ext cx="2743200" cy="278606"/>
          </a:xfrm>
          <a:prstGeom prst="rect">
            <a:avLst/>
          </a:prstGeom>
          <a:noFill/>
          <a:ln/>
        </p:spPr>
        <p:txBody>
          <a:bodyPr wrap="square" lIns="0" tIns="0" rIns="0" bIns="0" rtlCol="0" anchor="t"/>
          <a:lstStyle/>
          <a:p>
            <a:pPr algn="l">
              <a:lnSpc>
                <a:spcPts val="2194"/>
              </a:lnSpc>
            </a:pPr>
            <a:r>
              <a:rPr lang="en-US" sz="1700" b="0" kern="0" spc="12" dirty="0">
                <a:solidFill>
                  <a:srgbClr val="FFFFFF"/>
                </a:solidFill>
                <a:latin typeface="Manrope" pitchFamily="34" charset="0"/>
                <a:ea typeface="Manrope" pitchFamily="34" charset="-122"/>
                <a:cs typeface="Manrope" pitchFamily="34" charset="-120"/>
              </a:rPr>
              <a:t>Plan</a:t>
            </a:r>
            <a:endParaRPr lang="en-US" sz="1688" dirty="0"/>
          </a:p>
        </p:txBody>
      </p:sp>
      <p:sp>
        <p:nvSpPr>
          <p:cNvPr id="4" name="Text 1"/>
          <p:cNvSpPr/>
          <p:nvPr/>
        </p:nvSpPr>
        <p:spPr>
          <a:xfrm>
            <a:off x="3292092" y="1525011"/>
            <a:ext cx="2743200" cy="278606"/>
          </a:xfrm>
          <a:prstGeom prst="rect">
            <a:avLst/>
          </a:prstGeom>
          <a:noFill/>
          <a:ln/>
        </p:spPr>
        <p:txBody>
          <a:bodyPr wrap="square" lIns="0" tIns="0" rIns="0" bIns="0" rtlCol="0" anchor="t"/>
          <a:lstStyle/>
          <a:p>
            <a:pPr algn="l">
              <a:lnSpc>
                <a:spcPts val="2194"/>
              </a:lnSpc>
            </a:pPr>
            <a:r>
              <a:rPr lang="en-US" sz="1700" b="0" kern="0" spc="12" dirty="0">
                <a:solidFill>
                  <a:srgbClr val="FFFFFF"/>
                </a:solidFill>
                <a:latin typeface="Manrope" pitchFamily="34" charset="0"/>
                <a:ea typeface="Manrope" pitchFamily="34" charset="-122"/>
                <a:cs typeface="Manrope" pitchFamily="34" charset="-120"/>
              </a:rPr>
              <a:t>Goals</a:t>
            </a:r>
            <a:endParaRPr lang="en-US" sz="1688" dirty="0"/>
          </a:p>
        </p:txBody>
      </p:sp>
      <p:sp>
        <p:nvSpPr>
          <p:cNvPr id="5" name="Text 2"/>
          <p:cNvSpPr/>
          <p:nvPr/>
        </p:nvSpPr>
        <p:spPr>
          <a:xfrm>
            <a:off x="6114066" y="1525011"/>
            <a:ext cx="2743200" cy="278606"/>
          </a:xfrm>
          <a:prstGeom prst="rect">
            <a:avLst/>
          </a:prstGeom>
          <a:noFill/>
          <a:ln/>
        </p:spPr>
        <p:txBody>
          <a:bodyPr wrap="square" lIns="0" tIns="0" rIns="0" bIns="0" rtlCol="0" anchor="t"/>
          <a:lstStyle/>
          <a:p>
            <a:pPr algn="l">
              <a:lnSpc>
                <a:spcPts val="2194"/>
              </a:lnSpc>
            </a:pPr>
            <a:r>
              <a:rPr lang="en-US" sz="1700" b="0" kern="0" spc="12" dirty="0">
                <a:solidFill>
                  <a:srgbClr val="FFFFFF"/>
                </a:solidFill>
                <a:latin typeface="Manrope" pitchFamily="34" charset="0"/>
                <a:ea typeface="Manrope" pitchFamily="34" charset="-122"/>
                <a:cs typeface="Manrope" pitchFamily="34" charset="-120"/>
              </a:rPr>
              <a:t>Research</a:t>
            </a:r>
            <a:endParaRPr lang="en-US" sz="1688" dirty="0"/>
          </a:p>
        </p:txBody>
      </p:sp>
      <p:sp>
        <p:nvSpPr>
          <p:cNvPr id="6" name="Text 3"/>
          <p:cNvSpPr/>
          <p:nvPr/>
        </p:nvSpPr>
        <p:spPr>
          <a:xfrm>
            <a:off x="906966" y="2923302"/>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Planning</a:t>
            </a:r>
            <a:endParaRPr lang="en-US" sz="938" dirty="0"/>
          </a:p>
        </p:txBody>
      </p:sp>
      <p:sp>
        <p:nvSpPr>
          <p:cNvPr id="7" name="Text 4"/>
          <p:cNvSpPr/>
          <p:nvPr/>
        </p:nvSpPr>
        <p:spPr>
          <a:xfrm>
            <a:off x="906966" y="3403546"/>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Development</a:t>
            </a:r>
            <a:endParaRPr lang="en-US" sz="938" dirty="0"/>
          </a:p>
        </p:txBody>
      </p:sp>
      <p:sp>
        <p:nvSpPr>
          <p:cNvPr id="8" name="Text 5"/>
          <p:cNvSpPr/>
          <p:nvPr/>
        </p:nvSpPr>
        <p:spPr>
          <a:xfrm>
            <a:off x="906966" y="3924440"/>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Refactoring</a:t>
            </a:r>
            <a:endParaRPr lang="en-US" sz="938" dirty="0"/>
          </a:p>
        </p:txBody>
      </p:sp>
      <p:sp>
        <p:nvSpPr>
          <p:cNvPr id="9" name="Text 6"/>
          <p:cNvSpPr/>
          <p:nvPr/>
        </p:nvSpPr>
        <p:spPr>
          <a:xfrm>
            <a:off x="906966" y="2735157"/>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MAR</a:t>
            </a:r>
            <a:endParaRPr lang="en-US" sz="938" dirty="0"/>
          </a:p>
        </p:txBody>
      </p:sp>
      <p:sp>
        <p:nvSpPr>
          <p:cNvPr id="10" name="Text 7"/>
          <p:cNvSpPr/>
          <p:nvPr/>
        </p:nvSpPr>
        <p:spPr>
          <a:xfrm>
            <a:off x="906966" y="3216338"/>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APR</a:t>
            </a:r>
            <a:endParaRPr lang="en-US" sz="938" dirty="0"/>
          </a:p>
        </p:txBody>
      </p:sp>
      <p:sp>
        <p:nvSpPr>
          <p:cNvPr id="11" name="Text 8"/>
          <p:cNvSpPr/>
          <p:nvPr/>
        </p:nvSpPr>
        <p:spPr>
          <a:xfrm>
            <a:off x="906966" y="3733401"/>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MAY</a:t>
            </a:r>
            <a:endParaRPr lang="en-US" sz="938" dirty="0"/>
          </a:p>
        </p:txBody>
      </p:sp>
      <p:sp>
        <p:nvSpPr>
          <p:cNvPr id="12" name="Shape 9"/>
          <p:cNvSpPr/>
          <p:nvPr/>
        </p:nvSpPr>
        <p:spPr>
          <a:xfrm rot="16200000">
            <a:off x="-1626554" y="4755789"/>
            <a:ext cx="4622422" cy="0"/>
          </a:xfrm>
          <a:prstGeom prst="line">
            <a:avLst/>
          </a:prstGeom>
          <a:solidFill>
            <a:srgbClr val="FFFFFF"/>
          </a:solidFill>
          <a:ln w="5292">
            <a:solidFill>
              <a:srgbClr val="FFFFFF"/>
            </a:solidFill>
            <a:prstDash val="solid"/>
            <a:headEnd type="none"/>
            <a:tailEnd type="none"/>
          </a:ln>
        </p:spPr>
        <p:txBody>
          <a:bodyPr/>
          <a:lstStyle/>
          <a:p>
            <a:endParaRPr lang="en-GB"/>
          </a:p>
        </p:txBody>
      </p:sp>
      <p:sp>
        <p:nvSpPr>
          <p:cNvPr id="13" name="Shape 10"/>
          <p:cNvSpPr/>
          <p:nvPr/>
        </p:nvSpPr>
        <p:spPr>
          <a:xfrm>
            <a:off x="641364" y="2756267"/>
            <a:ext cx="95250" cy="95250"/>
          </a:xfrm>
          <a:prstGeom prst="ellipse">
            <a:avLst/>
          </a:prstGeom>
          <a:solidFill>
            <a:srgbClr val="FFFFFF"/>
          </a:solidFill>
          <a:ln/>
        </p:spPr>
        <p:txBody>
          <a:bodyPr/>
          <a:lstStyle/>
          <a:p>
            <a:endParaRPr lang="en-GB"/>
          </a:p>
        </p:txBody>
      </p:sp>
      <p:sp>
        <p:nvSpPr>
          <p:cNvPr id="14" name="Shape 11"/>
          <p:cNvSpPr/>
          <p:nvPr/>
        </p:nvSpPr>
        <p:spPr>
          <a:xfrm>
            <a:off x="641364" y="3257450"/>
            <a:ext cx="95250" cy="95250"/>
          </a:xfrm>
          <a:prstGeom prst="ellipse">
            <a:avLst/>
          </a:prstGeom>
          <a:solidFill>
            <a:srgbClr val="FFFFFF"/>
          </a:solidFill>
          <a:ln/>
        </p:spPr>
        <p:txBody>
          <a:bodyPr/>
          <a:lstStyle/>
          <a:p>
            <a:endParaRPr lang="en-GB"/>
          </a:p>
        </p:txBody>
      </p:sp>
      <p:sp>
        <p:nvSpPr>
          <p:cNvPr id="15" name="Shape 12"/>
          <p:cNvSpPr/>
          <p:nvPr/>
        </p:nvSpPr>
        <p:spPr>
          <a:xfrm>
            <a:off x="641364" y="3756415"/>
            <a:ext cx="95250" cy="95250"/>
          </a:xfrm>
          <a:prstGeom prst="ellipse">
            <a:avLst/>
          </a:prstGeom>
          <a:solidFill>
            <a:srgbClr val="FFFFFF"/>
          </a:solidFill>
          <a:ln/>
        </p:spPr>
        <p:txBody>
          <a:bodyPr/>
          <a:lstStyle/>
          <a:p>
            <a:endParaRPr lang="en-GB"/>
          </a:p>
        </p:txBody>
      </p:sp>
      <p:sp>
        <p:nvSpPr>
          <p:cNvPr id="16" name="Shape 13"/>
          <p:cNvSpPr/>
          <p:nvPr/>
        </p:nvSpPr>
        <p:spPr>
          <a:xfrm>
            <a:off x="660414" y="2418129"/>
            <a:ext cx="47625" cy="47625"/>
          </a:xfrm>
          <a:prstGeom prst="ellipse">
            <a:avLst/>
          </a:prstGeom>
          <a:solidFill>
            <a:srgbClr val="FFFFFF"/>
          </a:solidFill>
          <a:ln/>
        </p:spPr>
        <p:txBody>
          <a:bodyPr/>
          <a:lstStyle/>
          <a:p>
            <a:endParaRPr lang="en-GB"/>
          </a:p>
        </p:txBody>
      </p:sp>
      <p:sp>
        <p:nvSpPr>
          <p:cNvPr id="17" name="Text 14"/>
          <p:cNvSpPr/>
          <p:nvPr/>
        </p:nvSpPr>
        <p:spPr>
          <a:xfrm>
            <a:off x="3726366" y="2923302"/>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User-Friendly Design</a:t>
            </a:r>
            <a:endParaRPr lang="en-US" sz="938" dirty="0"/>
          </a:p>
        </p:txBody>
      </p:sp>
      <p:sp>
        <p:nvSpPr>
          <p:cNvPr id="18" name="Text 15"/>
          <p:cNvSpPr/>
          <p:nvPr/>
        </p:nvSpPr>
        <p:spPr>
          <a:xfrm>
            <a:off x="3726366" y="3621500"/>
            <a:ext cx="2743200" cy="166687"/>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Smooth Functionality</a:t>
            </a:r>
            <a:endParaRPr lang="en-US" sz="938" dirty="0"/>
          </a:p>
        </p:txBody>
      </p:sp>
      <p:sp>
        <p:nvSpPr>
          <p:cNvPr id="19" name="Text 16"/>
          <p:cNvSpPr/>
          <p:nvPr/>
        </p:nvSpPr>
        <p:spPr>
          <a:xfrm>
            <a:off x="3726366" y="4314941"/>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Privacy And Security</a:t>
            </a:r>
            <a:endParaRPr lang="en-US" sz="938" dirty="0"/>
          </a:p>
        </p:txBody>
      </p:sp>
      <p:sp>
        <p:nvSpPr>
          <p:cNvPr id="20" name="Text 17"/>
          <p:cNvSpPr/>
          <p:nvPr/>
        </p:nvSpPr>
        <p:spPr>
          <a:xfrm>
            <a:off x="3726366" y="2735157"/>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1</a:t>
            </a:r>
            <a:endParaRPr lang="en-US" sz="938" dirty="0"/>
          </a:p>
        </p:txBody>
      </p:sp>
      <p:sp>
        <p:nvSpPr>
          <p:cNvPr id="21" name="Text 18"/>
          <p:cNvSpPr/>
          <p:nvPr/>
        </p:nvSpPr>
        <p:spPr>
          <a:xfrm>
            <a:off x="3726366" y="3434292"/>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2</a:t>
            </a:r>
            <a:endParaRPr lang="en-US" sz="938" dirty="0"/>
          </a:p>
        </p:txBody>
      </p:sp>
      <p:sp>
        <p:nvSpPr>
          <p:cNvPr id="22" name="Text 19"/>
          <p:cNvSpPr/>
          <p:nvPr/>
        </p:nvSpPr>
        <p:spPr>
          <a:xfrm>
            <a:off x="3726366" y="4123902"/>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3</a:t>
            </a:r>
            <a:endParaRPr lang="en-US" sz="938" dirty="0"/>
          </a:p>
        </p:txBody>
      </p:sp>
      <p:sp>
        <p:nvSpPr>
          <p:cNvPr id="23" name="Shape 20"/>
          <p:cNvSpPr/>
          <p:nvPr/>
        </p:nvSpPr>
        <p:spPr>
          <a:xfrm rot="16200000">
            <a:off x="1207133" y="4755789"/>
            <a:ext cx="4622422" cy="0"/>
          </a:xfrm>
          <a:prstGeom prst="line">
            <a:avLst/>
          </a:prstGeom>
          <a:solidFill>
            <a:srgbClr val="FFFFFF"/>
          </a:solidFill>
          <a:ln w="5292">
            <a:solidFill>
              <a:srgbClr val="FFFFFF"/>
            </a:solidFill>
            <a:prstDash val="solid"/>
            <a:headEnd type="none"/>
            <a:tailEnd type="none"/>
          </a:ln>
        </p:spPr>
        <p:txBody>
          <a:bodyPr/>
          <a:lstStyle/>
          <a:p>
            <a:endParaRPr lang="en-GB"/>
          </a:p>
        </p:txBody>
      </p:sp>
      <p:sp>
        <p:nvSpPr>
          <p:cNvPr id="24" name="Shape 21"/>
          <p:cNvSpPr/>
          <p:nvPr/>
        </p:nvSpPr>
        <p:spPr>
          <a:xfrm>
            <a:off x="3475051" y="2756267"/>
            <a:ext cx="95250" cy="95250"/>
          </a:xfrm>
          <a:prstGeom prst="ellipse">
            <a:avLst/>
          </a:prstGeom>
          <a:solidFill>
            <a:srgbClr val="FFFFFF"/>
          </a:solidFill>
          <a:ln/>
        </p:spPr>
        <p:txBody>
          <a:bodyPr/>
          <a:lstStyle/>
          <a:p>
            <a:endParaRPr lang="en-GB"/>
          </a:p>
        </p:txBody>
      </p:sp>
      <p:sp>
        <p:nvSpPr>
          <p:cNvPr id="25" name="Shape 22"/>
          <p:cNvSpPr/>
          <p:nvPr/>
        </p:nvSpPr>
        <p:spPr>
          <a:xfrm>
            <a:off x="3475051" y="3475404"/>
            <a:ext cx="95250" cy="95250"/>
          </a:xfrm>
          <a:prstGeom prst="ellipse">
            <a:avLst/>
          </a:prstGeom>
          <a:solidFill>
            <a:srgbClr val="FFFFFF"/>
          </a:solidFill>
          <a:ln/>
        </p:spPr>
        <p:txBody>
          <a:bodyPr/>
          <a:lstStyle/>
          <a:p>
            <a:endParaRPr lang="en-GB"/>
          </a:p>
        </p:txBody>
      </p:sp>
      <p:sp>
        <p:nvSpPr>
          <p:cNvPr id="26" name="Shape 23"/>
          <p:cNvSpPr/>
          <p:nvPr/>
        </p:nvSpPr>
        <p:spPr>
          <a:xfrm>
            <a:off x="3475051" y="4146917"/>
            <a:ext cx="95250" cy="95250"/>
          </a:xfrm>
          <a:prstGeom prst="ellipse">
            <a:avLst/>
          </a:prstGeom>
          <a:solidFill>
            <a:srgbClr val="FFFFFF"/>
          </a:solidFill>
          <a:ln/>
        </p:spPr>
        <p:txBody>
          <a:bodyPr/>
          <a:lstStyle/>
          <a:p>
            <a:endParaRPr lang="en-GB"/>
          </a:p>
        </p:txBody>
      </p:sp>
      <p:sp>
        <p:nvSpPr>
          <p:cNvPr id="27" name="Shape 24"/>
          <p:cNvSpPr/>
          <p:nvPr/>
        </p:nvSpPr>
        <p:spPr>
          <a:xfrm>
            <a:off x="3494101" y="2418129"/>
            <a:ext cx="47625" cy="47625"/>
          </a:xfrm>
          <a:prstGeom prst="ellipse">
            <a:avLst/>
          </a:prstGeom>
          <a:solidFill>
            <a:srgbClr val="FFFFFF"/>
          </a:solidFill>
          <a:ln/>
        </p:spPr>
        <p:txBody>
          <a:bodyPr/>
          <a:lstStyle/>
          <a:p>
            <a:endParaRPr lang="en-GB"/>
          </a:p>
        </p:txBody>
      </p:sp>
      <p:sp>
        <p:nvSpPr>
          <p:cNvPr id="28" name="Text 25"/>
          <p:cNvSpPr/>
          <p:nvPr/>
        </p:nvSpPr>
        <p:spPr>
          <a:xfrm>
            <a:off x="6555291" y="2923302"/>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Algorithms</a:t>
            </a:r>
            <a:endParaRPr lang="en-US" sz="938" dirty="0"/>
          </a:p>
        </p:txBody>
      </p:sp>
      <p:sp>
        <p:nvSpPr>
          <p:cNvPr id="29" name="Text 26"/>
          <p:cNvSpPr/>
          <p:nvPr/>
        </p:nvSpPr>
        <p:spPr>
          <a:xfrm>
            <a:off x="6555291" y="3621500"/>
            <a:ext cx="2743200" cy="166687"/>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Architecture</a:t>
            </a:r>
            <a:endParaRPr lang="en-US" sz="938" dirty="0"/>
          </a:p>
        </p:txBody>
      </p:sp>
      <p:sp>
        <p:nvSpPr>
          <p:cNvPr id="30" name="Text 27"/>
          <p:cNvSpPr/>
          <p:nvPr/>
        </p:nvSpPr>
        <p:spPr>
          <a:xfrm>
            <a:off x="6555291" y="4314941"/>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Database Modeling</a:t>
            </a:r>
            <a:endParaRPr lang="en-US" sz="938" dirty="0"/>
          </a:p>
        </p:txBody>
      </p:sp>
      <p:sp>
        <p:nvSpPr>
          <p:cNvPr id="31" name="Text 28"/>
          <p:cNvSpPr/>
          <p:nvPr/>
        </p:nvSpPr>
        <p:spPr>
          <a:xfrm>
            <a:off x="6555291" y="2735157"/>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1</a:t>
            </a:r>
            <a:endParaRPr lang="en-US" sz="938" dirty="0"/>
          </a:p>
        </p:txBody>
      </p:sp>
      <p:sp>
        <p:nvSpPr>
          <p:cNvPr id="32" name="Text 29"/>
          <p:cNvSpPr/>
          <p:nvPr/>
        </p:nvSpPr>
        <p:spPr>
          <a:xfrm>
            <a:off x="6555291" y="3434292"/>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2</a:t>
            </a:r>
            <a:endParaRPr lang="en-US" sz="938" dirty="0"/>
          </a:p>
        </p:txBody>
      </p:sp>
      <p:sp>
        <p:nvSpPr>
          <p:cNvPr id="33" name="Text 30"/>
          <p:cNvSpPr/>
          <p:nvPr/>
        </p:nvSpPr>
        <p:spPr>
          <a:xfrm>
            <a:off x="6555291" y="4123902"/>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3</a:t>
            </a:r>
            <a:endParaRPr lang="en-US" sz="938" dirty="0"/>
          </a:p>
        </p:txBody>
      </p:sp>
      <p:sp>
        <p:nvSpPr>
          <p:cNvPr id="34" name="Shape 31"/>
          <p:cNvSpPr/>
          <p:nvPr/>
        </p:nvSpPr>
        <p:spPr>
          <a:xfrm rot="16200000">
            <a:off x="4021771" y="4755789"/>
            <a:ext cx="4622422" cy="0"/>
          </a:xfrm>
          <a:prstGeom prst="line">
            <a:avLst/>
          </a:prstGeom>
          <a:solidFill>
            <a:srgbClr val="FFFFFF"/>
          </a:solidFill>
          <a:ln w="5292">
            <a:solidFill>
              <a:srgbClr val="FFFFFF"/>
            </a:solidFill>
            <a:prstDash val="solid"/>
            <a:headEnd type="none"/>
            <a:tailEnd type="none"/>
          </a:ln>
        </p:spPr>
        <p:txBody>
          <a:bodyPr/>
          <a:lstStyle/>
          <a:p>
            <a:endParaRPr lang="en-GB"/>
          </a:p>
        </p:txBody>
      </p:sp>
      <p:sp>
        <p:nvSpPr>
          <p:cNvPr id="35" name="Shape 32"/>
          <p:cNvSpPr/>
          <p:nvPr/>
        </p:nvSpPr>
        <p:spPr>
          <a:xfrm>
            <a:off x="6289689" y="2756267"/>
            <a:ext cx="95250" cy="95250"/>
          </a:xfrm>
          <a:prstGeom prst="ellipse">
            <a:avLst/>
          </a:prstGeom>
          <a:solidFill>
            <a:srgbClr val="FFFFFF"/>
          </a:solidFill>
          <a:ln/>
        </p:spPr>
        <p:txBody>
          <a:bodyPr/>
          <a:lstStyle/>
          <a:p>
            <a:endParaRPr lang="en-GB"/>
          </a:p>
        </p:txBody>
      </p:sp>
      <p:sp>
        <p:nvSpPr>
          <p:cNvPr id="36" name="Shape 33"/>
          <p:cNvSpPr/>
          <p:nvPr/>
        </p:nvSpPr>
        <p:spPr>
          <a:xfrm>
            <a:off x="6289689" y="3475404"/>
            <a:ext cx="95250" cy="95250"/>
          </a:xfrm>
          <a:prstGeom prst="ellipse">
            <a:avLst/>
          </a:prstGeom>
          <a:solidFill>
            <a:srgbClr val="FFFFFF"/>
          </a:solidFill>
          <a:ln/>
        </p:spPr>
        <p:txBody>
          <a:bodyPr/>
          <a:lstStyle/>
          <a:p>
            <a:endParaRPr lang="en-GB"/>
          </a:p>
        </p:txBody>
      </p:sp>
      <p:sp>
        <p:nvSpPr>
          <p:cNvPr id="37" name="Shape 34"/>
          <p:cNvSpPr/>
          <p:nvPr/>
        </p:nvSpPr>
        <p:spPr>
          <a:xfrm>
            <a:off x="6289689" y="4146917"/>
            <a:ext cx="95250" cy="95250"/>
          </a:xfrm>
          <a:prstGeom prst="ellipse">
            <a:avLst/>
          </a:prstGeom>
          <a:solidFill>
            <a:srgbClr val="FFFFFF"/>
          </a:solidFill>
          <a:ln/>
        </p:spPr>
        <p:txBody>
          <a:bodyPr/>
          <a:lstStyle/>
          <a:p>
            <a:endParaRPr lang="en-GB"/>
          </a:p>
        </p:txBody>
      </p:sp>
      <p:sp>
        <p:nvSpPr>
          <p:cNvPr id="38" name="Shape 35"/>
          <p:cNvSpPr/>
          <p:nvPr/>
        </p:nvSpPr>
        <p:spPr>
          <a:xfrm>
            <a:off x="6308739" y="2418129"/>
            <a:ext cx="47625" cy="47625"/>
          </a:xfrm>
          <a:prstGeom prst="ellipse">
            <a:avLst/>
          </a:prstGeom>
          <a:solidFill>
            <a:srgbClr val="FFFFFF"/>
          </a:solidFill>
          <a:ln/>
        </p:spPr>
        <p:txBody>
          <a:bodyPr/>
          <a:lstStyle/>
          <a:p>
            <a:endParaRPr lang="en-GB"/>
          </a:p>
        </p:txBody>
      </p:sp>
      <p:sp>
        <p:nvSpPr>
          <p:cNvPr id="39" name="Text 36"/>
          <p:cNvSpPr/>
          <p:nvPr/>
        </p:nvSpPr>
        <p:spPr>
          <a:xfrm>
            <a:off x="908974" y="4371437"/>
            <a:ext cx="2743200" cy="166688"/>
          </a:xfrm>
          <a:prstGeom prst="rect">
            <a:avLst/>
          </a:prstGeom>
          <a:noFill/>
          <a:ln/>
        </p:spPr>
        <p:txBody>
          <a:bodyPr wrap="square" lIns="0" tIns="0" rIns="0" bIns="0" rtlCol="0" anchor="t"/>
          <a:lstStyle/>
          <a:p>
            <a:pPr algn="l">
              <a:lnSpc>
                <a:spcPts val="1313"/>
              </a:lnSpc>
            </a:pPr>
            <a:r>
              <a:rPr lang="en-US" sz="900" b="0" kern="0" spc="-12" dirty="0">
                <a:solidFill>
                  <a:srgbClr val="FFFFFF"/>
                </a:solidFill>
                <a:latin typeface="Manrope" pitchFamily="34" charset="0"/>
                <a:ea typeface="Manrope" pitchFamily="34" charset="-122"/>
                <a:cs typeface="Manrope" pitchFamily="34" charset="-120"/>
              </a:rPr>
              <a:t>Launch</a:t>
            </a:r>
            <a:endParaRPr lang="en-US" sz="938" dirty="0"/>
          </a:p>
        </p:txBody>
      </p:sp>
      <p:sp>
        <p:nvSpPr>
          <p:cNvPr id="40" name="Text 37"/>
          <p:cNvSpPr/>
          <p:nvPr/>
        </p:nvSpPr>
        <p:spPr>
          <a:xfrm>
            <a:off x="908974" y="4180399"/>
            <a:ext cx="2743200" cy="166688"/>
          </a:xfrm>
          <a:prstGeom prst="rect">
            <a:avLst/>
          </a:prstGeom>
          <a:noFill/>
          <a:ln/>
        </p:spPr>
        <p:txBody>
          <a:bodyPr wrap="square" lIns="0" tIns="0" rIns="0" bIns="0" rtlCol="0" anchor="t"/>
          <a:lstStyle/>
          <a:p>
            <a:pPr algn="l">
              <a:lnSpc>
                <a:spcPts val="1313"/>
              </a:lnSpc>
            </a:pPr>
            <a:r>
              <a:rPr lang="en-US" sz="900" b="1" kern="0" spc="-12" dirty="0">
                <a:solidFill>
                  <a:srgbClr val="FFFFFF"/>
                </a:solidFill>
                <a:latin typeface="Manrope" pitchFamily="34" charset="0"/>
                <a:ea typeface="Manrope" pitchFamily="34" charset="-122"/>
                <a:cs typeface="Manrope" pitchFamily="34" charset="-120"/>
              </a:rPr>
              <a:t>JUN</a:t>
            </a:r>
            <a:endParaRPr lang="en-US" sz="938" dirty="0"/>
          </a:p>
        </p:txBody>
      </p:sp>
      <p:sp>
        <p:nvSpPr>
          <p:cNvPr id="41" name="Shape 38"/>
          <p:cNvSpPr/>
          <p:nvPr/>
        </p:nvSpPr>
        <p:spPr>
          <a:xfrm>
            <a:off x="643372" y="4212495"/>
            <a:ext cx="95250" cy="95250"/>
          </a:xfrm>
          <a:prstGeom prst="ellipse">
            <a:avLst/>
          </a:prstGeom>
          <a:solidFill>
            <a:srgbClr val="FFFFFF"/>
          </a:solidFill>
          <a:ln/>
        </p:spPr>
        <p:txBody>
          <a:bodyPr/>
          <a:lstStyle/>
          <a:p>
            <a:endParaRPr lang="en-GB"/>
          </a:p>
        </p:txBody>
      </p:sp>
      <p:pic>
        <p:nvPicPr>
          <p:cNvPr id="42" name="Image 0" descr="https://pitch-assets-ccb95893-de3f-4266-973c-20049231b248.s3.eu-west-1.amazonaws.com/try-pitch-pdf-export-logo.svg">
            <a:hlinkClick r:id="rId3"/>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36595" y="4803153"/>
            <a:ext cx="515221" cy="22730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09142F"/>
        </a:solidFill>
        <a:effectLst/>
      </p:bgPr>
    </p:bg>
    <p:spTree>
      <p:nvGrpSpPr>
        <p:cNvPr id="1" name=""/>
        <p:cNvGrpSpPr/>
        <p:nvPr/>
      </p:nvGrpSpPr>
      <p:grpSpPr>
        <a:xfrm>
          <a:off x="0" y="0"/>
          <a:ext cx="0" cy="0"/>
          <a:chOff x="0" y="0"/>
          <a:chExt cx="0" cy="0"/>
        </a:xfrm>
      </p:grpSpPr>
      <p:sp>
        <p:nvSpPr>
          <p:cNvPr id="3" name="Text 0"/>
          <p:cNvSpPr/>
          <p:nvPr/>
        </p:nvSpPr>
        <p:spPr>
          <a:xfrm>
            <a:off x="476567" y="730337"/>
            <a:ext cx="3657600" cy="148828"/>
          </a:xfrm>
          <a:prstGeom prst="rect">
            <a:avLst/>
          </a:prstGeom>
          <a:noFill/>
          <a:ln/>
        </p:spPr>
        <p:txBody>
          <a:bodyPr wrap="square" lIns="0" tIns="0" rIns="0" bIns="0" rtlCol="0" anchor="t"/>
          <a:lstStyle/>
          <a:p>
            <a:pPr algn="l">
              <a:lnSpc>
                <a:spcPts val="1172"/>
              </a:lnSpc>
            </a:pPr>
            <a:r>
              <a:rPr lang="en-US" sz="900" b="0" dirty="0">
                <a:solidFill>
                  <a:srgbClr val="FFFFFF"/>
                </a:solidFill>
                <a:latin typeface="Manrope" pitchFamily="34" charset="0"/>
                <a:ea typeface="Manrope" pitchFamily="34" charset="-122"/>
                <a:cs typeface="Manrope" pitchFamily="34" charset="-120"/>
              </a:rPr>
              <a:t>Social Network</a:t>
            </a:r>
            <a:endParaRPr lang="en-US" sz="938" dirty="0"/>
          </a:p>
        </p:txBody>
      </p:sp>
      <p:pic>
        <p:nvPicPr>
          <p:cNvPr id="4" name="Image 0" descr="https://images.unsplash.com/photo-1557264337-e8a93017fe92?crop=entropy&amp;cs=tinysrgb&amp;fit=max&amp;fm=jpg&amp;ixid=M3wyMTIyMnwwfDF8c2VhcmNofDM3fHxEYXRhfGVufDB8fHx8MTcwNTEzOTk0NHww&amp;ixlib=rb-4.0.3&amp;q=80&amp;w=1080"/>
          <p:cNvPicPr>
            <a:picLocks noChangeAspect="1"/>
          </p:cNvPicPr>
          <p:nvPr/>
        </p:nvPicPr>
        <p:blipFill>
          <a:blip r:embed="rId3"/>
          <a:srcRect r="51771"/>
          <a:stretch/>
        </p:blipFill>
        <p:spPr>
          <a:xfrm>
            <a:off x="5420569" y="-126213"/>
            <a:ext cx="3813781" cy="5271790"/>
          </a:xfrm>
          <a:prstGeom prst="rect">
            <a:avLst/>
          </a:prstGeom>
        </p:spPr>
      </p:pic>
      <p:sp>
        <p:nvSpPr>
          <p:cNvPr id="5" name="Text 1"/>
          <p:cNvSpPr/>
          <p:nvPr/>
        </p:nvSpPr>
        <p:spPr>
          <a:xfrm>
            <a:off x="475692" y="2415644"/>
            <a:ext cx="5486400" cy="685800"/>
          </a:xfrm>
          <a:prstGeom prst="rect">
            <a:avLst/>
          </a:prstGeom>
          <a:noFill/>
          <a:ln/>
        </p:spPr>
        <p:txBody>
          <a:bodyPr wrap="square" lIns="0" tIns="0" rIns="0" bIns="0" rtlCol="0" anchor="ctr"/>
          <a:lstStyle/>
          <a:p>
            <a:pPr algn="l">
              <a:lnSpc>
                <a:spcPts val="5400"/>
              </a:lnSpc>
            </a:pPr>
            <a:r>
              <a:rPr lang="en-US" sz="6000" b="0" kern="0" spc="-60" dirty="0">
                <a:solidFill>
                  <a:srgbClr val="FFFFFF"/>
                </a:solidFill>
                <a:latin typeface="Manrope" pitchFamily="34" charset="0"/>
                <a:ea typeface="Manrope" pitchFamily="34" charset="-122"/>
                <a:cs typeface="Manrope" pitchFamily="34" charset="-120"/>
              </a:rPr>
              <a:t>Thank you</a:t>
            </a:r>
            <a:endParaRPr lang="en-US" sz="6000" dirty="0"/>
          </a:p>
        </p:txBody>
      </p:sp>
      <p:pic>
        <p:nvPicPr>
          <p:cNvPr id="6" name="Image 1" descr="https://pitch-assets-ccb95893-de3f-4266-973c-20049231b248.s3.eu-west-1.amazonaws.com/try-pitch-pdf-export-logo.svg">
            <a:hlinkClick r:id="rId4"/>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36595" y="4803153"/>
            <a:ext cx="515221" cy="22730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354</Words>
  <Application>Microsoft Office PowerPoint</Application>
  <PresentationFormat>On-screen Show (16:9)</PresentationFormat>
  <Paragraphs>66</Paragraphs>
  <Slides>9</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Manrope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Instagram</dc:title>
  <dc:subject>PptxGenJS Presentation</dc:subject>
  <dc:creator>Pitch Software GmbH</dc:creator>
  <cp:lastModifiedBy>Sandro Revazishvili</cp:lastModifiedBy>
  <cp:revision>2</cp:revision>
  <dcterms:created xsi:type="dcterms:W3CDTF">2024-01-21T12:21:43Z</dcterms:created>
  <dcterms:modified xsi:type="dcterms:W3CDTF">2024-01-21T12:23:20Z</dcterms:modified>
</cp:coreProperties>
</file>