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51" r:id="rId1"/>
  </p:sldMasterIdLst>
  <p:notesMasterIdLst>
    <p:notesMasterId r:id="rId12"/>
  </p:notesMasterIdLst>
  <p:sldIdLst>
    <p:sldId id="312" r:id="rId2"/>
    <p:sldId id="313" r:id="rId3"/>
    <p:sldId id="314" r:id="rId4"/>
    <p:sldId id="315" r:id="rId5"/>
    <p:sldId id="316" r:id="rId6"/>
    <p:sldId id="319" r:id="rId7"/>
    <p:sldId id="307" r:id="rId8"/>
    <p:sldId id="317" r:id="rId9"/>
    <p:sldId id="318" r:id="rId10"/>
    <p:sldId id="283" r:id="rId11"/>
  </p:sldIdLst>
  <p:sldSz cx="9144000" cy="5143500" type="screen16x9"/>
  <p:notesSz cx="6858000" cy="9144000"/>
  <p:embeddedFontLst>
    <p:embeddedFont>
      <p:font typeface="Wingdings 2" panose="05020102010507070707" pitchFamily="18" charset="2"/>
      <p:regular r:id="rId13"/>
    </p:embeddedFont>
    <p:embeddedFont>
      <p:font typeface="Corbel" panose="020B0503020204020204" pitchFamily="34" charset="0"/>
      <p:regular r:id="rId14"/>
      <p:bold r:id="rId15"/>
      <p:italic r:id="rId16"/>
      <p:boldItalic r:id="rId17"/>
    </p:embeddedFont>
    <p:embeddedFont>
      <p:font typeface="Sylfaen" panose="010A0502050306030303" pitchFamily="18" charset="0"/>
      <p:regular r:id="rId18"/>
    </p:embeddedFont>
    <p:embeddedFont>
      <p:font typeface="Catamaran Thin" panose="020B060402020202020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Livvic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3F7"/>
    <a:srgbClr val="53A7D5"/>
    <a:srgbClr val="C1E5F8"/>
    <a:srgbClr val="71B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CC8F97-73B6-4C09-A5D1-7D16CA520DF9}">
  <a:tblStyle styleId="{35CC8F97-73B6-4C09-A5D1-7D16CA520D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55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53740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3e13d9a7e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3e13d9a7e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0501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3e13d9a7e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3e13d9a7e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0942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3e13d9a7e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3e13d9a7e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7096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5465e7bc0b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5465e7bc0b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03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71500"/>
            <a:ext cx="6856214" cy="4000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571500"/>
            <a:ext cx="2193989" cy="40005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973836"/>
            <a:ext cx="5486400" cy="2441448"/>
          </a:xfrm>
        </p:spPr>
        <p:txBody>
          <a:bodyPr anchor="b">
            <a:normAutofit/>
          </a:bodyPr>
          <a:lstStyle>
            <a:lvl1pPr algn="l">
              <a:defRPr sz="4425" spc="-75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3502685"/>
            <a:ext cx="5486400" cy="685800"/>
          </a:xfrm>
        </p:spPr>
        <p:txBody>
          <a:bodyPr anchor="t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F56C-EA9F-4F0D-9B7D-09DD1894F93B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132A-6993-4061-8C14-AB2466153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50782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F56C-EA9F-4F0D-9B7D-09DD1894F93B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132A-6993-4061-8C14-AB2466153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13369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742950"/>
            <a:ext cx="2114550" cy="3714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651510"/>
            <a:ext cx="5486400" cy="384048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F56C-EA9F-4F0D-9B7D-09DD1894F93B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132A-6993-4061-8C14-AB2466153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35008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 rot="5400000">
            <a:off x="6603595" y="1930225"/>
            <a:ext cx="34812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3515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Two columns 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ctrTitle"/>
          </p:nvPr>
        </p:nvSpPr>
        <p:spPr>
          <a:xfrm rot="5400000">
            <a:off x="6860962" y="1407498"/>
            <a:ext cx="2449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1"/>
          </p:nvPr>
        </p:nvSpPr>
        <p:spPr>
          <a:xfrm>
            <a:off x="1579064" y="2147200"/>
            <a:ext cx="16266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ctrTitle" idx="2"/>
          </p:nvPr>
        </p:nvSpPr>
        <p:spPr>
          <a:xfrm>
            <a:off x="1579064" y="176240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3"/>
          </p:nvPr>
        </p:nvSpPr>
        <p:spPr>
          <a:xfrm>
            <a:off x="4068269" y="2147200"/>
            <a:ext cx="16266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ctrTitle" idx="4"/>
          </p:nvPr>
        </p:nvSpPr>
        <p:spPr>
          <a:xfrm>
            <a:off x="3075567" y="176240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1545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dits">
  <p:cSld name="Credi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642050" y="2134800"/>
            <a:ext cx="53082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ctrTitle"/>
          </p:nvPr>
        </p:nvSpPr>
        <p:spPr>
          <a:xfrm rot="5400000">
            <a:off x="6923109" y="1407498"/>
            <a:ext cx="2449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2145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F56C-EA9F-4F0D-9B7D-09DD1894F93B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132A-6993-4061-8C14-AB2466153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28957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973836"/>
            <a:ext cx="5486400" cy="2441448"/>
          </a:xfrm>
        </p:spPr>
        <p:txBody>
          <a:bodyPr anchor="b">
            <a:normAutofit/>
          </a:bodyPr>
          <a:lstStyle>
            <a:lvl1pPr>
              <a:defRPr sz="4425" b="0" spc="-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3504438"/>
            <a:ext cx="5486400" cy="685800"/>
          </a:xfrm>
        </p:spPr>
        <p:txBody>
          <a:bodyPr anchor="t">
            <a:normAutofit/>
          </a:bodyPr>
          <a:lstStyle>
            <a:lvl1pPr marL="0" indent="0">
              <a:buNone/>
              <a:defRPr sz="165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F56C-EA9F-4F0D-9B7D-09DD1894F93B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132A-6993-4061-8C14-AB2466153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65487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651510"/>
            <a:ext cx="2606040" cy="38404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651510"/>
            <a:ext cx="2606040" cy="38404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F56C-EA9F-4F0D-9B7D-09DD1894F93B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132A-6993-4061-8C14-AB2466153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47986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767690"/>
            <a:ext cx="2606040" cy="60579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448202"/>
            <a:ext cx="2606040" cy="301752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767690"/>
            <a:ext cx="2606040" cy="609878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448202"/>
            <a:ext cx="2606040" cy="301752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F56C-EA9F-4F0D-9B7D-09DD1894F93B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132A-6993-4061-8C14-AB2466153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6275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F56C-EA9F-4F0D-9B7D-09DD1894F93B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132A-6993-4061-8C14-AB2466153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008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F56C-EA9F-4F0D-9B7D-09DD1894F93B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132A-6993-4061-8C14-AB2466153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47445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857250"/>
            <a:ext cx="2125980" cy="1783080"/>
          </a:xfrm>
        </p:spPr>
        <p:txBody>
          <a:bodyPr anchor="b">
            <a:normAutofit/>
          </a:bodyPr>
          <a:lstStyle>
            <a:lvl1pPr>
              <a:defRPr sz="24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651510"/>
            <a:ext cx="5486400" cy="38404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2620632"/>
            <a:ext cx="2125980" cy="1741493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F56C-EA9F-4F0D-9B7D-09DD1894F93B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132A-6993-4061-8C14-AB2466153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61140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857250"/>
            <a:ext cx="2125980" cy="178308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575564"/>
            <a:ext cx="6086423" cy="3998214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2619756"/>
            <a:ext cx="2125980" cy="174193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F56C-EA9F-4F0D-9B7D-09DD1894F93B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4767263"/>
            <a:ext cx="4433638" cy="273844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132A-6993-4061-8C14-AB2466153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3906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69214"/>
            <a:ext cx="2582693" cy="3998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842878"/>
            <a:ext cx="2210612" cy="3450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569214"/>
            <a:ext cx="288036" cy="3998214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648081"/>
            <a:ext cx="5486400" cy="384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FAF56C-EA9F-4F0D-9B7D-09DD1894F93B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4767263"/>
            <a:ext cx="4433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1"/>
                </a:solidFill>
              </a:defRPr>
            </a:lvl1pPr>
          </a:lstStyle>
          <a:p>
            <a:fld id="{52D8132A-6993-4061-8C14-AB24661533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5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-45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E16C47F-A236-4124-A931-B6256A3BBCC7}"/>
              </a:ext>
            </a:extLst>
          </p:cNvPr>
          <p:cNvSpPr txBox="1"/>
          <p:nvPr/>
        </p:nvSpPr>
        <p:spPr>
          <a:xfrm>
            <a:off x="259852" y="1965948"/>
            <a:ext cx="2174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ტურისტული დაჯავშნის აპლიკაცია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245" y="441931"/>
            <a:ext cx="6369436" cy="424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5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3"/>
          <p:cNvSpPr txBox="1">
            <a:spLocks noGrp="1"/>
          </p:cNvSpPr>
          <p:nvPr>
            <p:ph type="body" idx="1"/>
          </p:nvPr>
        </p:nvSpPr>
        <p:spPr>
          <a:xfrm>
            <a:off x="149528" y="1771892"/>
            <a:ext cx="2593671" cy="27540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lnSpc>
                <a:spcPct val="100000"/>
              </a:lnSpc>
              <a:buClr>
                <a:schemeClr val="dk1"/>
              </a:buClr>
              <a:buSzPts val="2400"/>
              <a:buNone/>
            </a:pPr>
            <a:r>
              <a:rPr lang="ka-GE" sz="1800" b="1" dirty="0">
                <a:solidFill>
                  <a:schemeClr val="tx2">
                    <a:lumMod val="10000"/>
                  </a:schemeClr>
                </a:solidFill>
                <a:latin typeface="Livvic"/>
                <a:sym typeface="Livvic"/>
              </a:rPr>
              <a:t>სტუდენტები:</a:t>
            </a:r>
            <a:endParaRPr lang="ka-GE" sz="1800" b="1" dirty="0">
              <a:solidFill>
                <a:schemeClr val="tx2">
                  <a:lumMod val="10000"/>
                </a:schemeClr>
              </a:solidFill>
            </a:endParaRPr>
          </a:p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ka-GE" sz="1800" b="1" dirty="0">
                <a:solidFill>
                  <a:schemeClr val="tx2">
                    <a:lumMod val="10000"/>
                  </a:schemeClr>
                </a:solidFill>
              </a:rPr>
              <a:t>დემეტრე ბეროშვილი</a:t>
            </a:r>
          </a:p>
          <a:p>
            <a:pPr marL="38100" lvl="0" indent="0">
              <a:buClr>
                <a:schemeClr val="lt1"/>
              </a:buClr>
              <a:buNone/>
            </a:pPr>
            <a:r>
              <a:rPr lang="ka-GE" sz="1800" b="1" dirty="0">
                <a:solidFill>
                  <a:schemeClr val="tx2">
                    <a:lumMod val="10000"/>
                  </a:schemeClr>
                </a:solidFill>
              </a:rPr>
              <a:t>გიორგი ბიძიშვილი</a:t>
            </a:r>
          </a:p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ka-GE" sz="1800" b="1" dirty="0">
                <a:solidFill>
                  <a:schemeClr val="tx2">
                    <a:lumMod val="10000"/>
                  </a:schemeClr>
                </a:solidFill>
              </a:rPr>
              <a:t>საბა კურტანიძე</a:t>
            </a:r>
            <a:endParaRPr lang="ka-GE" sz="1050" b="1" dirty="0">
              <a:solidFill>
                <a:schemeClr val="tx2">
                  <a:lumMod val="10000"/>
                </a:schemeClr>
              </a:solidFill>
            </a:endParaRPr>
          </a:p>
          <a:p>
            <a:pPr marL="241300" marR="0" lvl="0" indent="-203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tamaran Thin"/>
              <a:buChar char="⎯"/>
              <a:tabLst/>
              <a:defRPr/>
            </a:pPr>
            <a:endParaRPr kumimoji="0" lang="ka-GE" sz="105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Catamaran Thin"/>
              <a:cs typeface="Catamaran Thin"/>
              <a:sym typeface="Catamaran Thin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2400"/>
              <a:buNone/>
            </a:pPr>
            <a:r>
              <a:rPr lang="ka-GE" sz="1800" b="1" dirty="0" smtClean="0">
                <a:solidFill>
                  <a:schemeClr val="tx2">
                    <a:lumMod val="10000"/>
                  </a:schemeClr>
                </a:solidFill>
                <a:latin typeface="Livvic"/>
              </a:rPr>
              <a:t>ხელმძღვანელები</a:t>
            </a:r>
            <a:r>
              <a:rPr lang="ka-GE" sz="1800" b="1" dirty="0">
                <a:solidFill>
                  <a:schemeClr val="tx2">
                    <a:lumMod val="10000"/>
                  </a:schemeClr>
                </a:solidFill>
                <a:latin typeface="Livvic"/>
              </a:rPr>
              <a:t>:</a:t>
            </a:r>
            <a:endParaRPr lang="ka-GE" sz="1800" b="1" dirty="0">
              <a:solidFill>
                <a:schemeClr val="tx2">
                  <a:lumMod val="10000"/>
                </a:schemeClr>
              </a:solidFill>
              <a:latin typeface="Livvic"/>
              <a:sym typeface="Livvic"/>
            </a:endParaRPr>
          </a:p>
          <a:p>
            <a:pPr marL="38100" indent="0">
              <a:buClr>
                <a:schemeClr val="lt1"/>
              </a:buClr>
              <a:buNone/>
            </a:pPr>
            <a:r>
              <a:rPr lang="ka-GE" sz="1800" b="1" dirty="0">
                <a:solidFill>
                  <a:schemeClr val="tx2">
                    <a:lumMod val="10000"/>
                  </a:schemeClr>
                </a:solidFill>
              </a:rPr>
              <a:t>მაია არჩუაძე</a:t>
            </a:r>
            <a:endParaRPr lang="en-US" sz="1800" b="1" dirty="0">
              <a:solidFill>
                <a:schemeClr val="tx2">
                  <a:lumMod val="10000"/>
                </a:schemeClr>
              </a:solidFill>
            </a:endParaRPr>
          </a:p>
          <a:p>
            <a:pPr marL="38100" indent="0">
              <a:buClr>
                <a:schemeClr val="lt1"/>
              </a:buClr>
              <a:buNone/>
            </a:pPr>
            <a:r>
              <a:rPr lang="ka-GE" sz="1800" b="1" dirty="0">
                <a:solidFill>
                  <a:schemeClr val="tx2">
                    <a:lumMod val="10000"/>
                  </a:schemeClr>
                </a:solidFill>
              </a:rPr>
              <a:t>პაპუნა ქარჩავა</a:t>
            </a:r>
          </a:p>
        </p:txBody>
      </p:sp>
      <p:sp>
        <p:nvSpPr>
          <p:cNvPr id="606" name="Google Shape;606;p53"/>
          <p:cNvSpPr txBox="1">
            <a:spLocks noGrp="1"/>
          </p:cNvSpPr>
          <p:nvPr>
            <p:ph type="ctrTitle"/>
          </p:nvPr>
        </p:nvSpPr>
        <p:spPr>
          <a:xfrm>
            <a:off x="1741914" y="327552"/>
            <a:ext cx="5586347" cy="7974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32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მადლობა ყურადღებისთვის</a:t>
            </a:r>
            <a:r>
              <a:rPr lang="ka-GE" sz="3200" dirty="0"/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E65F955-CF0C-482B-A2AF-8036FB1F6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360" y="2074501"/>
            <a:ext cx="5586347" cy="3068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597" y="651262"/>
            <a:ext cx="51772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ka-GE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შესავალი</a:t>
            </a:r>
          </a:p>
          <a:p>
            <a:pPr marL="342900" indent="-342900">
              <a:buFont typeface="+mj-lt"/>
              <a:buAutoNum type="arabicPeriod"/>
            </a:pPr>
            <a:endParaRPr lang="ka-GE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ka-GE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ჩვენი მიზანი</a:t>
            </a:r>
          </a:p>
          <a:p>
            <a:pPr marL="342900" indent="-342900">
              <a:buFont typeface="+mj-lt"/>
              <a:buAutoNum type="arabicPeriod"/>
            </a:pPr>
            <a:endParaRPr lang="ka-GE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ka-GE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გასაჭრელი ამოცანები</a:t>
            </a:r>
          </a:p>
          <a:p>
            <a:pPr marL="342900" indent="-342900">
              <a:buFont typeface="+mj-lt"/>
              <a:buAutoNum type="arabicPeriod"/>
            </a:pPr>
            <a:endParaRPr lang="ka-GE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ka-GE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მოსალოდნელი შედეგი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56" y="1990090"/>
            <a:ext cx="4489771" cy="299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63D3AF6-474E-4D02-85E8-D08156376CD9}"/>
              </a:ext>
            </a:extLst>
          </p:cNvPr>
          <p:cNvSpPr txBox="1"/>
          <p:nvPr/>
        </p:nvSpPr>
        <p:spPr>
          <a:xfrm>
            <a:off x="671636" y="749551"/>
            <a:ext cx="40622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საქართველოში და კერძოდ ტურისტულ მენეჯმენტში, არც ისე ბევრი სახის სისტემა ფუნქციონირებს და არსებულებიც ძირითადად უცხოური პროგრამებია</a:t>
            </a:r>
            <a:endParaRPr lang="en-US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72164BA-3282-4D7F-935B-4A958654631C}"/>
              </a:ext>
            </a:extLst>
          </p:cNvPr>
          <p:cNvSpPr txBox="1"/>
          <p:nvPr/>
        </p:nvSpPr>
        <p:spPr>
          <a:xfrm>
            <a:off x="671635" y="2505093"/>
            <a:ext cx="1521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Booking.com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CDFA0A5-E694-4BCF-BEBD-0D48FD78B1BA}"/>
              </a:ext>
            </a:extLst>
          </p:cNvPr>
          <p:cNvSpPr txBox="1"/>
          <p:nvPr/>
        </p:nvSpPr>
        <p:spPr>
          <a:xfrm>
            <a:off x="671635" y="3091084"/>
            <a:ext cx="1521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Expedia.com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133" y="2226879"/>
            <a:ext cx="4383721" cy="273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6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C1CDE3-C4BD-4F28-A3E2-35ECF101026D}"/>
              </a:ext>
            </a:extLst>
          </p:cNvPr>
          <p:cNvSpPr txBox="1"/>
          <p:nvPr/>
        </p:nvSpPr>
        <p:spPr>
          <a:xfrm>
            <a:off x="458430" y="908278"/>
            <a:ext cx="45004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ჩვენი მიზანია, საქართველოს ტურისტულ სექტორს შევუქმნათ პროგრამული უზრუნველყოფა რომელსაც მოიხმარს </a:t>
            </a:r>
            <a:r>
              <a:rPr lang="ka-GE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ყველა მოგზაურობის მსურველი.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E34C85C-CA0D-4CDD-908E-CE1F19B7FC08}"/>
              </a:ext>
            </a:extLst>
          </p:cNvPr>
          <p:cNvSpPr txBox="1"/>
          <p:nvPr/>
        </p:nvSpPr>
        <p:spPr>
          <a:xfrm>
            <a:off x="1510748" y="2057575"/>
            <a:ext cx="1526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• ვებ პორტალი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D97E08B-C4E1-43BF-836A-373F755F3A97}"/>
              </a:ext>
            </a:extLst>
          </p:cNvPr>
          <p:cNvSpPr txBox="1"/>
          <p:nvPr/>
        </p:nvSpPr>
        <p:spPr>
          <a:xfrm>
            <a:off x="1510748" y="2556044"/>
            <a:ext cx="1645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• მონაცემთა ბაზა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75" y="1985496"/>
            <a:ext cx="4938930" cy="277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9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160" y="586319"/>
            <a:ext cx="2210612" cy="3450887"/>
          </a:xfrm>
        </p:spPr>
        <p:txBody>
          <a:bodyPr/>
          <a:lstStyle/>
          <a:p>
            <a:r>
              <a:rPr lang="ka-G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ჩვენი</a:t>
            </a:r>
            <a:r>
              <a:rPr lang="ka-GE" dirty="0" smtClean="0"/>
              <a:t> </a:t>
            </a:r>
            <a:r>
              <a:rPr lang="ka-G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ამოცანები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935" y="648081"/>
            <a:ext cx="5960046" cy="384048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ka-GE" dirty="0" smtClean="0"/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ka-GE" sz="2400" dirty="0" smtClean="0"/>
              <a:t>რესურსების მოძიება.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ka-GE" sz="2400" dirty="0" smtClean="0"/>
              <a:t>პროგრამული მხარდაჭერის, მონაცემთა ბაზების შექმნა.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ka-GE" sz="2400" dirty="0" smtClean="0"/>
              <a:t>ვებ-გვერდის აგება.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ka-GE" sz="2400" dirty="0" smtClean="0"/>
              <a:t>მონაცემების მოპოვება და დამუშავება.</a:t>
            </a:r>
          </a:p>
          <a:p>
            <a:pPr marL="342900" indent="-342900">
              <a:buFont typeface="+mj-lt"/>
              <a:buAutoNum type="arabicPeriod"/>
            </a:pPr>
            <a:endParaRPr lang="ka-GE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132A-6993-4061-8C14-AB246615333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61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სასურველი შედეგი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a-GE" smtClean="0"/>
              <a:t>შედეგად მივიღებთ საქართველოთი დაინტერესებული მოგზაურებისთვის განკუთვნილ და მორგებულ ვებ-გვერდს, რომელიც მომხმარებლებს დაეხმარება დაგეგმონ და დაჯავშნონ მათთვის საოცნებო მოგზაურობა.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132A-6993-4061-8C14-AB246615333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015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3837748-053F-4A33-B270-3CD51869A8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917027"/>
              </p:ext>
            </p:extLst>
          </p:nvPr>
        </p:nvGraphicFramePr>
        <p:xfrm>
          <a:off x="282873" y="581025"/>
          <a:ext cx="7650546" cy="3990975"/>
        </p:xfrm>
        <a:graphic>
          <a:graphicData uri="http://schemas.openxmlformats.org/drawingml/2006/table">
            <a:tbl>
              <a:tblPr firstRow="1" firstCol="1" bandRow="1">
                <a:tableStyleId>{35CC8F97-73B6-4C09-A5D1-7D16CA520DF9}</a:tableStyleId>
              </a:tblPr>
              <a:tblGrid>
                <a:gridCol w="1690414">
                  <a:extLst>
                    <a:ext uri="{9D8B030D-6E8A-4147-A177-3AD203B41FA5}">
                      <a16:colId xmlns:a16="http://schemas.microsoft.com/office/drawing/2014/main" xmlns="" val="3890020096"/>
                    </a:ext>
                  </a:extLst>
                </a:gridCol>
                <a:gridCol w="307037">
                  <a:extLst>
                    <a:ext uri="{9D8B030D-6E8A-4147-A177-3AD203B41FA5}">
                      <a16:colId xmlns:a16="http://schemas.microsoft.com/office/drawing/2014/main" xmlns="" val="3064973070"/>
                    </a:ext>
                  </a:extLst>
                </a:gridCol>
                <a:gridCol w="307037">
                  <a:extLst>
                    <a:ext uri="{9D8B030D-6E8A-4147-A177-3AD203B41FA5}">
                      <a16:colId xmlns:a16="http://schemas.microsoft.com/office/drawing/2014/main" xmlns="" val="4268155268"/>
                    </a:ext>
                  </a:extLst>
                </a:gridCol>
                <a:gridCol w="411791">
                  <a:extLst>
                    <a:ext uri="{9D8B030D-6E8A-4147-A177-3AD203B41FA5}">
                      <a16:colId xmlns:a16="http://schemas.microsoft.com/office/drawing/2014/main" xmlns="" val="2835421487"/>
                    </a:ext>
                  </a:extLst>
                </a:gridCol>
                <a:gridCol w="411791">
                  <a:extLst>
                    <a:ext uri="{9D8B030D-6E8A-4147-A177-3AD203B41FA5}">
                      <a16:colId xmlns:a16="http://schemas.microsoft.com/office/drawing/2014/main" xmlns="" val="3219186970"/>
                    </a:ext>
                  </a:extLst>
                </a:gridCol>
                <a:gridCol w="411791">
                  <a:extLst>
                    <a:ext uri="{9D8B030D-6E8A-4147-A177-3AD203B41FA5}">
                      <a16:colId xmlns:a16="http://schemas.microsoft.com/office/drawing/2014/main" xmlns="" val="3830253401"/>
                    </a:ext>
                  </a:extLst>
                </a:gridCol>
                <a:gridCol w="411791">
                  <a:extLst>
                    <a:ext uri="{9D8B030D-6E8A-4147-A177-3AD203B41FA5}">
                      <a16:colId xmlns:a16="http://schemas.microsoft.com/office/drawing/2014/main" xmlns="" val="3075526268"/>
                    </a:ext>
                  </a:extLst>
                </a:gridCol>
                <a:gridCol w="411791">
                  <a:extLst>
                    <a:ext uri="{9D8B030D-6E8A-4147-A177-3AD203B41FA5}">
                      <a16:colId xmlns:a16="http://schemas.microsoft.com/office/drawing/2014/main" xmlns="" val="3369934117"/>
                    </a:ext>
                  </a:extLst>
                </a:gridCol>
                <a:gridCol w="411791">
                  <a:extLst>
                    <a:ext uri="{9D8B030D-6E8A-4147-A177-3AD203B41FA5}">
                      <a16:colId xmlns:a16="http://schemas.microsoft.com/office/drawing/2014/main" xmlns="" val="549530616"/>
                    </a:ext>
                  </a:extLst>
                </a:gridCol>
                <a:gridCol w="411791">
                  <a:extLst>
                    <a:ext uri="{9D8B030D-6E8A-4147-A177-3AD203B41FA5}">
                      <a16:colId xmlns:a16="http://schemas.microsoft.com/office/drawing/2014/main" xmlns="" val="1272302202"/>
                    </a:ext>
                  </a:extLst>
                </a:gridCol>
                <a:gridCol w="411791">
                  <a:extLst>
                    <a:ext uri="{9D8B030D-6E8A-4147-A177-3AD203B41FA5}">
                      <a16:colId xmlns:a16="http://schemas.microsoft.com/office/drawing/2014/main" xmlns="" val="4100079751"/>
                    </a:ext>
                  </a:extLst>
                </a:gridCol>
                <a:gridCol w="411791">
                  <a:extLst>
                    <a:ext uri="{9D8B030D-6E8A-4147-A177-3AD203B41FA5}">
                      <a16:colId xmlns:a16="http://schemas.microsoft.com/office/drawing/2014/main" xmlns="" val="3774841159"/>
                    </a:ext>
                  </a:extLst>
                </a:gridCol>
                <a:gridCol w="411791">
                  <a:extLst>
                    <a:ext uri="{9D8B030D-6E8A-4147-A177-3AD203B41FA5}">
                      <a16:colId xmlns:a16="http://schemas.microsoft.com/office/drawing/2014/main" xmlns="" val="94196760"/>
                    </a:ext>
                  </a:extLst>
                </a:gridCol>
                <a:gridCol w="307037">
                  <a:extLst>
                    <a:ext uri="{9D8B030D-6E8A-4147-A177-3AD203B41FA5}">
                      <a16:colId xmlns:a16="http://schemas.microsoft.com/office/drawing/2014/main" xmlns="" val="3061007827"/>
                    </a:ext>
                  </a:extLst>
                </a:gridCol>
                <a:gridCol w="307037">
                  <a:extLst>
                    <a:ext uri="{9D8B030D-6E8A-4147-A177-3AD203B41FA5}">
                      <a16:colId xmlns:a16="http://schemas.microsoft.com/office/drawing/2014/main" xmlns="" val="363660352"/>
                    </a:ext>
                  </a:extLst>
                </a:gridCol>
                <a:gridCol w="307037">
                  <a:extLst>
                    <a:ext uri="{9D8B030D-6E8A-4147-A177-3AD203B41FA5}">
                      <a16:colId xmlns:a16="http://schemas.microsoft.com/office/drawing/2014/main" xmlns="" val="2616024152"/>
                    </a:ext>
                  </a:extLst>
                </a:gridCol>
                <a:gridCol w="307037">
                  <a:extLst>
                    <a:ext uri="{9D8B030D-6E8A-4147-A177-3AD203B41FA5}">
                      <a16:colId xmlns:a16="http://schemas.microsoft.com/office/drawing/2014/main" xmlns="" val="4072499976"/>
                    </a:ext>
                  </a:extLst>
                </a:gridCol>
              </a:tblGrid>
              <a:tr h="944071">
                <a:tc rowSpan="2">
                  <a:txBody>
                    <a:bodyPr/>
                    <a:lstStyle/>
                    <a:p>
                      <a:pPr indent="-438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noProof="0" dirty="0" smtClean="0">
                          <a:effectLst/>
                        </a:rPr>
                        <a:t>დაგეგმილი აქტივობები</a:t>
                      </a:r>
                      <a:endParaRPr lang="ka-GE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R="1238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I </a:t>
                      </a:r>
                      <a:r>
                        <a:rPr lang="ka-GE" sz="1400" noProof="0" dirty="0" smtClean="0">
                          <a:effectLst/>
                        </a:rPr>
                        <a:t>თვე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 hMerge="1">
                  <a:txBody>
                    <a:bodyPr/>
                    <a:lstStyle/>
                    <a:p>
                      <a:pPr marR="1238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 </a:t>
                      </a:r>
                      <a:r>
                        <a:rPr lang="en-US" sz="1100" dirty="0" err="1">
                          <a:effectLst/>
                        </a:rPr>
                        <a:t>თვე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R="127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II </a:t>
                      </a:r>
                      <a:r>
                        <a:rPr lang="ka-GE" sz="1400" noProof="0" dirty="0" smtClean="0">
                          <a:effectLst/>
                        </a:rPr>
                        <a:t>თვე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 hMerge="1">
                  <a:txBody>
                    <a:bodyPr/>
                    <a:lstStyle/>
                    <a:p>
                      <a:pPr marR="127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II </a:t>
                      </a:r>
                      <a:r>
                        <a:rPr lang="en-US" sz="1100" dirty="0" err="1">
                          <a:effectLst/>
                        </a:rPr>
                        <a:t>თვე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920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III </a:t>
                      </a:r>
                      <a:r>
                        <a:rPr lang="ka-GE" sz="1400" noProof="0" dirty="0" smtClean="0">
                          <a:effectLst/>
                        </a:rPr>
                        <a:t>თვე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 hMerge="1">
                  <a:txBody>
                    <a:bodyPr/>
                    <a:lstStyle/>
                    <a:p>
                      <a:pPr marL="920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III </a:t>
                      </a:r>
                    </a:p>
                    <a:p>
                      <a:pPr marL="920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</a:rPr>
                        <a:t>თვე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IV </a:t>
                      </a:r>
                      <a:r>
                        <a:rPr lang="ka-GE" sz="1400" dirty="0">
                          <a:effectLst/>
                        </a:rPr>
                        <a:t>თვე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5776900"/>
                  </a:ext>
                </a:extLst>
              </a:tr>
              <a:tr h="6376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" marR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 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3175" marR="107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II 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3175"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III 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3810" marR="412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IV 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2540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 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3175" marR="107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II 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3175"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III 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3810" marR="1968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IV 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2540" marR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 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3810" marR="101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II 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3810" marR="171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III 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317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IV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317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 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317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II 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317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III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317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IV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extLst>
                  <a:ext uri="{0D108BD9-81ED-4DB2-BD59-A6C34878D82A}">
                    <a16:rowId xmlns:a16="http://schemas.microsoft.com/office/drawing/2014/main" xmlns="" val="3764009682"/>
                  </a:ext>
                </a:extLst>
              </a:tr>
              <a:tr h="329837">
                <a:tc>
                  <a:txBody>
                    <a:bodyPr/>
                    <a:lstStyle/>
                    <a:p>
                      <a:pPr indent="-438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200" b="1" dirty="0">
                          <a:effectLst/>
                        </a:rPr>
                        <a:t>ტაბლო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solidFill>
                      <a:srgbClr val="DDA3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solidFill>
                      <a:srgbClr val="DDA3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solidFill>
                      <a:srgbClr val="DDA3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solidFill>
                      <a:srgbClr val="DDA3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solidFill>
                      <a:srgbClr val="DDA3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solidFill>
                      <a:srgbClr val="DDA3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extLst>
                  <a:ext uri="{0D108BD9-81ED-4DB2-BD59-A6C34878D82A}">
                    <a16:rowId xmlns:a16="http://schemas.microsoft.com/office/drawing/2014/main" xmlns="" val="2285276317"/>
                  </a:ext>
                </a:extLst>
              </a:tr>
              <a:tr h="897746">
                <a:tc>
                  <a:txBody>
                    <a:bodyPr/>
                    <a:lstStyle/>
                    <a:p>
                      <a:pPr indent="-438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დაჯავშნის საიტების მოძიება და შესწავლა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solidFill>
                      <a:srgbClr val="DDA3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extLst>
                  <a:ext uri="{0D108BD9-81ED-4DB2-BD59-A6C34878D82A}">
                    <a16:rowId xmlns:a16="http://schemas.microsoft.com/office/drawing/2014/main" xmlns="" val="596380649"/>
                  </a:ext>
                </a:extLst>
              </a:tr>
              <a:tr h="478233">
                <a:tc>
                  <a:txBody>
                    <a:bodyPr/>
                    <a:lstStyle/>
                    <a:p>
                      <a:pPr indent="-438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200" dirty="0">
                          <a:effectLst/>
                        </a:rPr>
                        <a:t>დაჯავშნის საიტების დიზაინი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solidFill>
                      <a:srgbClr val="DDA3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extLst>
                  <a:ext uri="{0D108BD9-81ED-4DB2-BD59-A6C34878D82A}">
                    <a16:rowId xmlns:a16="http://schemas.microsoft.com/office/drawing/2014/main" xmlns="" val="2279219111"/>
                  </a:ext>
                </a:extLst>
              </a:tr>
              <a:tr h="703407">
                <a:tc>
                  <a:txBody>
                    <a:bodyPr/>
                    <a:lstStyle/>
                    <a:p>
                      <a:pPr indent="-438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სისტემის ორგანიზების დაგეგმვა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solidFill>
                      <a:srgbClr val="DDA3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solidFill>
                      <a:srgbClr val="DDA3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solidFill>
                      <a:srgbClr val="DDA3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extLst>
                  <a:ext uri="{0D108BD9-81ED-4DB2-BD59-A6C34878D82A}">
                    <a16:rowId xmlns:a16="http://schemas.microsoft.com/office/drawing/2014/main" xmlns="" val="2281143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9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3837748-053F-4A33-B270-3CD51869A8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190421"/>
              </p:ext>
            </p:extLst>
          </p:nvPr>
        </p:nvGraphicFramePr>
        <p:xfrm>
          <a:off x="282873" y="571500"/>
          <a:ext cx="7650546" cy="3990975"/>
        </p:xfrm>
        <a:graphic>
          <a:graphicData uri="http://schemas.openxmlformats.org/drawingml/2006/table">
            <a:tbl>
              <a:tblPr firstRow="1" firstCol="1" bandRow="1">
                <a:tableStyleId>{35CC8F97-73B6-4C09-A5D1-7D16CA520DF9}</a:tableStyleId>
              </a:tblPr>
              <a:tblGrid>
                <a:gridCol w="1690414">
                  <a:extLst>
                    <a:ext uri="{9D8B030D-6E8A-4147-A177-3AD203B41FA5}">
                      <a16:colId xmlns:a16="http://schemas.microsoft.com/office/drawing/2014/main" xmlns="" val="3890020096"/>
                    </a:ext>
                  </a:extLst>
                </a:gridCol>
                <a:gridCol w="307037">
                  <a:extLst>
                    <a:ext uri="{9D8B030D-6E8A-4147-A177-3AD203B41FA5}">
                      <a16:colId xmlns:a16="http://schemas.microsoft.com/office/drawing/2014/main" xmlns="" val="3064973070"/>
                    </a:ext>
                  </a:extLst>
                </a:gridCol>
                <a:gridCol w="307037">
                  <a:extLst>
                    <a:ext uri="{9D8B030D-6E8A-4147-A177-3AD203B41FA5}">
                      <a16:colId xmlns:a16="http://schemas.microsoft.com/office/drawing/2014/main" xmlns="" val="4268155268"/>
                    </a:ext>
                  </a:extLst>
                </a:gridCol>
                <a:gridCol w="411791">
                  <a:extLst>
                    <a:ext uri="{9D8B030D-6E8A-4147-A177-3AD203B41FA5}">
                      <a16:colId xmlns:a16="http://schemas.microsoft.com/office/drawing/2014/main" xmlns="" val="2835421487"/>
                    </a:ext>
                  </a:extLst>
                </a:gridCol>
                <a:gridCol w="411791">
                  <a:extLst>
                    <a:ext uri="{9D8B030D-6E8A-4147-A177-3AD203B41FA5}">
                      <a16:colId xmlns:a16="http://schemas.microsoft.com/office/drawing/2014/main" xmlns="" val="3219186970"/>
                    </a:ext>
                  </a:extLst>
                </a:gridCol>
                <a:gridCol w="411791">
                  <a:extLst>
                    <a:ext uri="{9D8B030D-6E8A-4147-A177-3AD203B41FA5}">
                      <a16:colId xmlns:a16="http://schemas.microsoft.com/office/drawing/2014/main" xmlns="" val="3830253401"/>
                    </a:ext>
                  </a:extLst>
                </a:gridCol>
                <a:gridCol w="411791">
                  <a:extLst>
                    <a:ext uri="{9D8B030D-6E8A-4147-A177-3AD203B41FA5}">
                      <a16:colId xmlns:a16="http://schemas.microsoft.com/office/drawing/2014/main" xmlns="" val="3075526268"/>
                    </a:ext>
                  </a:extLst>
                </a:gridCol>
                <a:gridCol w="411791">
                  <a:extLst>
                    <a:ext uri="{9D8B030D-6E8A-4147-A177-3AD203B41FA5}">
                      <a16:colId xmlns:a16="http://schemas.microsoft.com/office/drawing/2014/main" xmlns="" val="3369934117"/>
                    </a:ext>
                  </a:extLst>
                </a:gridCol>
                <a:gridCol w="411791">
                  <a:extLst>
                    <a:ext uri="{9D8B030D-6E8A-4147-A177-3AD203B41FA5}">
                      <a16:colId xmlns:a16="http://schemas.microsoft.com/office/drawing/2014/main" xmlns="" val="549530616"/>
                    </a:ext>
                  </a:extLst>
                </a:gridCol>
                <a:gridCol w="411791">
                  <a:extLst>
                    <a:ext uri="{9D8B030D-6E8A-4147-A177-3AD203B41FA5}">
                      <a16:colId xmlns:a16="http://schemas.microsoft.com/office/drawing/2014/main" xmlns="" val="1272302202"/>
                    </a:ext>
                  </a:extLst>
                </a:gridCol>
                <a:gridCol w="411791">
                  <a:extLst>
                    <a:ext uri="{9D8B030D-6E8A-4147-A177-3AD203B41FA5}">
                      <a16:colId xmlns:a16="http://schemas.microsoft.com/office/drawing/2014/main" xmlns="" val="4100079751"/>
                    </a:ext>
                  </a:extLst>
                </a:gridCol>
                <a:gridCol w="411791">
                  <a:extLst>
                    <a:ext uri="{9D8B030D-6E8A-4147-A177-3AD203B41FA5}">
                      <a16:colId xmlns:a16="http://schemas.microsoft.com/office/drawing/2014/main" xmlns="" val="3774841159"/>
                    </a:ext>
                  </a:extLst>
                </a:gridCol>
                <a:gridCol w="411791">
                  <a:extLst>
                    <a:ext uri="{9D8B030D-6E8A-4147-A177-3AD203B41FA5}">
                      <a16:colId xmlns:a16="http://schemas.microsoft.com/office/drawing/2014/main" xmlns="" val="94196760"/>
                    </a:ext>
                  </a:extLst>
                </a:gridCol>
                <a:gridCol w="307037">
                  <a:extLst>
                    <a:ext uri="{9D8B030D-6E8A-4147-A177-3AD203B41FA5}">
                      <a16:colId xmlns:a16="http://schemas.microsoft.com/office/drawing/2014/main" xmlns="" val="3061007827"/>
                    </a:ext>
                  </a:extLst>
                </a:gridCol>
                <a:gridCol w="307037">
                  <a:extLst>
                    <a:ext uri="{9D8B030D-6E8A-4147-A177-3AD203B41FA5}">
                      <a16:colId xmlns:a16="http://schemas.microsoft.com/office/drawing/2014/main" xmlns="" val="363660352"/>
                    </a:ext>
                  </a:extLst>
                </a:gridCol>
                <a:gridCol w="307037">
                  <a:extLst>
                    <a:ext uri="{9D8B030D-6E8A-4147-A177-3AD203B41FA5}">
                      <a16:colId xmlns:a16="http://schemas.microsoft.com/office/drawing/2014/main" xmlns="" val="2616024152"/>
                    </a:ext>
                  </a:extLst>
                </a:gridCol>
                <a:gridCol w="307037">
                  <a:extLst>
                    <a:ext uri="{9D8B030D-6E8A-4147-A177-3AD203B41FA5}">
                      <a16:colId xmlns:a16="http://schemas.microsoft.com/office/drawing/2014/main" xmlns="" val="4072499976"/>
                    </a:ext>
                  </a:extLst>
                </a:gridCol>
              </a:tblGrid>
              <a:tr h="953596">
                <a:tc rowSpan="2">
                  <a:txBody>
                    <a:bodyPr/>
                    <a:lstStyle/>
                    <a:p>
                      <a:pPr indent="-438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noProof="0" dirty="0" smtClean="0">
                          <a:effectLst/>
                        </a:rPr>
                        <a:t>დაგეგმილი აქტივობები</a:t>
                      </a:r>
                      <a:endParaRPr lang="ka-GE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R="1238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I </a:t>
                      </a:r>
                      <a:r>
                        <a:rPr lang="ka-GE" sz="1400" noProof="0" dirty="0" smtClean="0">
                          <a:effectLst/>
                        </a:rPr>
                        <a:t>თვე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 hMerge="1">
                  <a:txBody>
                    <a:bodyPr/>
                    <a:lstStyle/>
                    <a:p>
                      <a:pPr marR="1238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 </a:t>
                      </a:r>
                      <a:r>
                        <a:rPr lang="en-US" sz="1100" dirty="0" err="1">
                          <a:effectLst/>
                        </a:rPr>
                        <a:t>თვე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R="127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II </a:t>
                      </a:r>
                      <a:r>
                        <a:rPr lang="ka-GE" sz="1400" noProof="0" dirty="0" smtClean="0">
                          <a:effectLst/>
                        </a:rPr>
                        <a:t>თვე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 hMerge="1">
                  <a:txBody>
                    <a:bodyPr/>
                    <a:lstStyle/>
                    <a:p>
                      <a:pPr marR="127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II </a:t>
                      </a:r>
                      <a:r>
                        <a:rPr lang="en-US" sz="1100" dirty="0" err="1">
                          <a:effectLst/>
                        </a:rPr>
                        <a:t>თვე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920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III </a:t>
                      </a:r>
                      <a:r>
                        <a:rPr lang="ka-GE" sz="1400" noProof="0" dirty="0" smtClean="0">
                          <a:effectLst/>
                        </a:rPr>
                        <a:t>თვე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 hMerge="1">
                  <a:txBody>
                    <a:bodyPr/>
                    <a:lstStyle/>
                    <a:p>
                      <a:pPr marL="920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III </a:t>
                      </a:r>
                    </a:p>
                    <a:p>
                      <a:pPr marL="920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</a:rPr>
                        <a:t>თვე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IV </a:t>
                      </a:r>
                      <a:r>
                        <a:rPr lang="ka-GE" sz="1400" dirty="0">
                          <a:effectLst/>
                        </a:rPr>
                        <a:t>თვე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5776900"/>
                  </a:ext>
                </a:extLst>
              </a:tr>
              <a:tr h="6376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" marR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 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3175" marR="107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II 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3175"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III 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3810" marR="412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IV 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2540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 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3175" marR="107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II 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3175"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III 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3810" marR="1968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IV 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2540" marR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 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3810" marR="101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II 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3810" marR="171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III 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317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IV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317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 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317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II 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317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III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317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IV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extLst>
                  <a:ext uri="{0D108BD9-81ED-4DB2-BD59-A6C34878D82A}">
                    <a16:rowId xmlns:a16="http://schemas.microsoft.com/office/drawing/2014/main" xmlns="" val="3764009682"/>
                  </a:ext>
                </a:extLst>
              </a:tr>
              <a:tr h="329837">
                <a:tc>
                  <a:txBody>
                    <a:bodyPr/>
                    <a:lstStyle/>
                    <a:p>
                      <a:pPr indent="-438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/>
                        </a:rPr>
                        <a:t>მონაცემთა</a:t>
                      </a:r>
                      <a:r>
                        <a:rPr lang="ka-GE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/>
                        </a:rPr>
                        <a:t> ბაზები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solidFill>
                      <a:srgbClr val="DDA3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solidFill>
                      <a:srgbClr val="DDA3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solidFill>
                      <a:srgbClr val="DDA3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solidFill>
                      <a:srgbClr val="DDA3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extLst>
                  <a:ext uri="{0D108BD9-81ED-4DB2-BD59-A6C34878D82A}">
                    <a16:rowId xmlns:a16="http://schemas.microsoft.com/office/drawing/2014/main" xmlns="" val="2285276317"/>
                  </a:ext>
                </a:extLst>
              </a:tr>
              <a:tr h="897746">
                <a:tc>
                  <a:txBody>
                    <a:bodyPr/>
                    <a:lstStyle/>
                    <a:p>
                      <a:pPr indent="-438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 smtClean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ბაზების დიზაინი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solidFill>
                      <a:srgbClr val="DDA3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extLst>
                  <a:ext uri="{0D108BD9-81ED-4DB2-BD59-A6C34878D82A}">
                    <a16:rowId xmlns:a16="http://schemas.microsoft.com/office/drawing/2014/main" xmlns="" val="596380649"/>
                  </a:ext>
                </a:extLst>
              </a:tr>
              <a:tr h="478233">
                <a:tc>
                  <a:txBody>
                    <a:bodyPr/>
                    <a:lstStyle/>
                    <a:p>
                      <a:pPr indent="-438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200" dirty="0" smtClean="0">
                          <a:effectLst/>
                        </a:rPr>
                        <a:t>ბაზების იმპლემენტაცია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solidFill>
                      <a:srgbClr val="DDA3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extLst>
                  <a:ext uri="{0D108BD9-81ED-4DB2-BD59-A6C34878D82A}">
                    <a16:rowId xmlns:a16="http://schemas.microsoft.com/office/drawing/2014/main" xmlns="" val="2279219111"/>
                  </a:ext>
                </a:extLst>
              </a:tr>
              <a:tr h="693882">
                <a:tc>
                  <a:txBody>
                    <a:bodyPr/>
                    <a:lstStyle/>
                    <a:p>
                      <a:pPr indent="-438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 smtClean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მონაცემთა დამუშავება და ანალიზი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solidFill>
                      <a:srgbClr val="DDA3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solidFill>
                      <a:srgbClr val="DDA3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extLst>
                  <a:ext uri="{0D108BD9-81ED-4DB2-BD59-A6C34878D82A}">
                    <a16:rowId xmlns:a16="http://schemas.microsoft.com/office/drawing/2014/main" xmlns="" val="2281143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823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3837748-053F-4A33-B270-3CD51869A8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53253"/>
              </p:ext>
            </p:extLst>
          </p:nvPr>
        </p:nvGraphicFramePr>
        <p:xfrm>
          <a:off x="269715" y="585479"/>
          <a:ext cx="7364005" cy="3974114"/>
        </p:xfrm>
        <a:graphic>
          <a:graphicData uri="http://schemas.openxmlformats.org/drawingml/2006/table">
            <a:tbl>
              <a:tblPr firstRow="1" firstCol="1" bandRow="1">
                <a:tableStyleId>{35CC8F97-73B6-4C09-A5D1-7D16CA520DF9}</a:tableStyleId>
              </a:tblPr>
              <a:tblGrid>
                <a:gridCol w="1604005">
                  <a:extLst>
                    <a:ext uri="{9D8B030D-6E8A-4147-A177-3AD203B41FA5}">
                      <a16:colId xmlns:a16="http://schemas.microsoft.com/office/drawing/2014/main" xmlns="" val="389002009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06497307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426815526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83542148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21918697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8302534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07552626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36993411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54953061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2723022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410007975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77484115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9419676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06100782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6366035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61602415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4072499976"/>
                    </a:ext>
                  </a:extLst>
                </a:gridCol>
              </a:tblGrid>
              <a:tr h="618372">
                <a:tc rowSpan="2">
                  <a:txBody>
                    <a:bodyPr/>
                    <a:lstStyle/>
                    <a:p>
                      <a:pPr indent="-438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600" noProof="0" dirty="0" smtClean="0">
                          <a:effectLst/>
                        </a:rPr>
                        <a:t>დაგეგმილი აქტივობები</a:t>
                      </a:r>
                      <a:endParaRPr lang="ka-GE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 gridSpan="4">
                  <a:txBody>
                    <a:bodyPr/>
                    <a:lstStyle/>
                    <a:p>
                      <a:pPr marR="1238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I </a:t>
                      </a:r>
                      <a:r>
                        <a:rPr lang="ka-GE" sz="1200" noProof="0" dirty="0" smtClean="0">
                          <a:effectLst/>
                        </a:rPr>
                        <a:t>თვე</a:t>
                      </a:r>
                    </a:p>
                  </a:txBody>
                  <a:tcPr marL="66040" marR="0" marT="30480" marB="3810" anchor="ctr"/>
                </a:tc>
                <a:tc hMerge="1">
                  <a:txBody>
                    <a:bodyPr/>
                    <a:lstStyle/>
                    <a:p>
                      <a:pPr marR="1238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 </a:t>
                      </a:r>
                      <a:r>
                        <a:rPr lang="en-US" sz="1100" dirty="0" err="1">
                          <a:effectLst/>
                        </a:rPr>
                        <a:t>თვე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 gridSpan="4">
                  <a:txBody>
                    <a:bodyPr/>
                    <a:lstStyle/>
                    <a:p>
                      <a:pPr marR="127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II </a:t>
                      </a:r>
                      <a:r>
                        <a:rPr lang="ka-GE" sz="1200" noProof="0" dirty="0" smtClean="0">
                          <a:effectLst/>
                        </a:rPr>
                        <a:t>თვე</a:t>
                      </a:r>
                    </a:p>
                  </a:txBody>
                  <a:tcPr marL="66040" marR="0" marT="30480" marB="3810" anchor="ctr"/>
                </a:tc>
                <a:tc hMerge="1">
                  <a:txBody>
                    <a:bodyPr/>
                    <a:lstStyle/>
                    <a:p>
                      <a:pPr marR="127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II </a:t>
                      </a:r>
                      <a:r>
                        <a:rPr lang="en-US" sz="1100" dirty="0" err="1">
                          <a:effectLst/>
                        </a:rPr>
                        <a:t>თვე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III </a:t>
                      </a:r>
                      <a:r>
                        <a:rPr lang="ka-GE" sz="1200" noProof="0" dirty="0" smtClean="0">
                          <a:effectLst/>
                        </a:rPr>
                        <a:t>თვე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 hMerge="1">
                  <a:txBody>
                    <a:bodyPr/>
                    <a:lstStyle/>
                    <a:p>
                      <a:pPr marL="920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III </a:t>
                      </a:r>
                    </a:p>
                    <a:p>
                      <a:pPr marL="920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</a:rPr>
                        <a:t>თვე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IV </a:t>
                      </a:r>
                      <a:r>
                        <a:rPr lang="ka-GE" sz="1200" dirty="0">
                          <a:effectLst/>
                        </a:rPr>
                        <a:t>თვე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5776900"/>
                  </a:ext>
                </a:extLst>
              </a:tr>
              <a:tr h="7170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" marR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 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3175" marR="107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II 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3175"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III 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3810" marR="412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IV 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2540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 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3175" marR="107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II 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3175"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III 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3810" marR="1968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IV 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2540" marR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 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3810" marR="101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II 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3810" marR="171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III 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317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IV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317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 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317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II 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317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III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tc>
                  <a:txBody>
                    <a:bodyPr/>
                    <a:lstStyle/>
                    <a:p>
                      <a:pPr marL="317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IV</a:t>
                      </a:r>
                      <a:r>
                        <a:rPr lang="ka-GE" sz="1100" dirty="0">
                          <a:effectLst/>
                        </a:rPr>
                        <a:t>კვირა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vert="vert270" anchor="ctr"/>
                </a:tc>
                <a:extLst>
                  <a:ext uri="{0D108BD9-81ED-4DB2-BD59-A6C34878D82A}">
                    <a16:rowId xmlns:a16="http://schemas.microsoft.com/office/drawing/2014/main" xmlns="" val="3764009682"/>
                  </a:ext>
                </a:extLst>
              </a:tr>
              <a:tr h="269715">
                <a:tc>
                  <a:txBody>
                    <a:bodyPr/>
                    <a:lstStyle/>
                    <a:p>
                      <a:pPr indent="-438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200" b="1" dirty="0" smtClean="0">
                          <a:effectLst/>
                        </a:rPr>
                        <a:t>ვებ-საიტი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solidFill>
                      <a:srgbClr val="DDA3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solidFill>
                      <a:srgbClr val="DDA3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solidFill>
                      <a:srgbClr val="DDA3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solidFill>
                      <a:srgbClr val="DDA3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solidFill>
                      <a:srgbClr val="DDA3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solidFill>
                      <a:srgbClr val="DDA3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solidFill>
                      <a:srgbClr val="DDA3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solidFill>
                      <a:srgbClr val="DDA3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solidFill>
                      <a:srgbClr val="DDA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5276317"/>
                  </a:ext>
                </a:extLst>
              </a:tr>
              <a:tr h="555524">
                <a:tc>
                  <a:txBody>
                    <a:bodyPr/>
                    <a:lstStyle/>
                    <a:p>
                      <a:pPr indent="-438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მომხმარებელზე</a:t>
                      </a:r>
                      <a:r>
                        <a:rPr lang="ka-GE" sz="1100" baseline="0" dirty="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ორიენტირებული დიზაინის შექმნა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solidFill>
                      <a:srgbClr val="DDA3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extLst>
                  <a:ext uri="{0D108BD9-81ED-4DB2-BD59-A6C34878D82A}">
                    <a16:rowId xmlns:a16="http://schemas.microsoft.com/office/drawing/2014/main" xmlns="" val="596380649"/>
                  </a:ext>
                </a:extLst>
              </a:tr>
              <a:tr h="468502">
                <a:tc>
                  <a:txBody>
                    <a:bodyPr/>
                    <a:lstStyle/>
                    <a:p>
                      <a:pPr indent="-438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a-GE" sz="1200" dirty="0" smtClean="0">
                          <a:effectLst/>
                        </a:rPr>
                        <a:t>ინტერფეისის იმპლემენტაცია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solidFill>
                      <a:srgbClr val="DDA3F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solidFill>
                      <a:srgbClr val="DDA3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solidFill>
                      <a:srgbClr val="DDA3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extLst>
                  <a:ext uri="{0D108BD9-81ED-4DB2-BD59-A6C34878D82A}">
                    <a16:rowId xmlns:a16="http://schemas.microsoft.com/office/drawing/2014/main" xmlns="" val="2279219111"/>
                  </a:ext>
                </a:extLst>
              </a:tr>
              <a:tr h="729510">
                <a:tc>
                  <a:txBody>
                    <a:bodyPr/>
                    <a:lstStyle/>
                    <a:p>
                      <a:pPr indent="-438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საიტის ფუნქციონალურად გამართვა;</a:t>
                      </a:r>
                      <a:r>
                        <a:rPr lang="ka-GE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შექმნილი ბაზების ჩაშენება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solidFill>
                      <a:srgbClr val="DDA3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solidFill>
                      <a:srgbClr val="DDA3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solidFill>
                      <a:srgbClr val="DDA3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solidFill>
                      <a:srgbClr val="DDA3F7"/>
                    </a:solidFill>
                  </a:tcPr>
                </a:tc>
              </a:tr>
              <a:tr h="576185">
                <a:tc>
                  <a:txBody>
                    <a:bodyPr/>
                    <a:lstStyle/>
                    <a:p>
                      <a:pPr indent="-438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 smtClean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Sylfaen" panose="010A0502050306030303" pitchFamily="18" charset="0"/>
                        </a:rPr>
                        <a:t>პროგრამული უზრუნველყოფის ტესტირება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solidFill>
                      <a:srgbClr val="DDA3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solidFill>
                      <a:srgbClr val="DDA3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solidFill>
                      <a:srgbClr val="DDA3F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40" marR="0" marT="30480" marB="3810" anchor="ctr">
                    <a:solidFill>
                      <a:srgbClr val="DDA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1143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0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397</TotalTime>
  <Words>264</Words>
  <Application>Microsoft Office PowerPoint</Application>
  <PresentationFormat>On-screen Show (16:9)</PresentationFormat>
  <Paragraphs>313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Wingdings 2</vt:lpstr>
      <vt:lpstr>Corbel</vt:lpstr>
      <vt:lpstr>Sylfaen</vt:lpstr>
      <vt:lpstr>Catamaran Thin</vt:lpstr>
      <vt:lpstr>Calibri</vt:lpstr>
      <vt:lpstr>Times New Roman</vt:lpstr>
      <vt:lpstr>Livvic</vt:lpstr>
      <vt:lpstr>Frame</vt:lpstr>
      <vt:lpstr>PowerPoint Presentation</vt:lpstr>
      <vt:lpstr>PowerPoint Presentation</vt:lpstr>
      <vt:lpstr>PowerPoint Presentation</vt:lpstr>
      <vt:lpstr>PowerPoint Presentation</vt:lpstr>
      <vt:lpstr>ჩვენი ამოცანები</vt:lpstr>
      <vt:lpstr>სასურველი შედეგი</vt:lpstr>
      <vt:lpstr>PowerPoint Presentation</vt:lpstr>
      <vt:lpstr>PowerPoint Presentation</vt:lpstr>
      <vt:lpstr>PowerPoint Presentation</vt:lpstr>
      <vt:lpstr>მადლობა ყურადღებისთვის!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PROJECT PROPOSAL</dc:title>
  <dc:creator>User</dc:creator>
  <cp:lastModifiedBy>Darya Beroshvili</cp:lastModifiedBy>
  <cp:revision>76</cp:revision>
  <dcterms:modified xsi:type="dcterms:W3CDTF">2023-12-25T16:46:06Z</dcterms:modified>
</cp:coreProperties>
</file>