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61" r:id="rId4"/>
    <p:sldId id="278" r:id="rId5"/>
    <p:sldId id="264" r:id="rId6"/>
    <p:sldId id="260" r:id="rId7"/>
    <p:sldId id="257" r:id="rId8"/>
    <p:sldId id="274" r:id="rId9"/>
    <p:sldId id="258" r:id="rId10"/>
    <p:sldId id="275" r:id="rId11"/>
    <p:sldId id="262" r:id="rId12"/>
    <p:sldId id="276" r:id="rId13"/>
    <p:sldId id="266" r:id="rId14"/>
    <p:sldId id="269" r:id="rId15"/>
    <p:sldId id="268" r:id="rId16"/>
    <p:sldId id="263" r:id="rId17"/>
    <p:sldId id="265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obilebay.com/stationdata/whatissalinity.htm" TargetMode="External"/><Relationship Id="rId2" Type="http://schemas.openxmlformats.org/officeDocument/2006/relationships/hyperlink" Target="http://agriculture.vic.gov.au/agriculture/farm-management/soil-and-water/salinity/about-salin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ter.wa.gov.au/water-topics/water-quality/managing-water-quality/understanding-salinity" TargetMode="External"/><Relationship Id="rId5" Type="http://schemas.openxmlformats.org/officeDocument/2006/relationships/hyperlink" Target="https://www.corrosionpedia.com/definition/998/salinity" TargetMode="External"/><Relationship Id="rId4" Type="http://schemas.openxmlformats.org/officeDocument/2006/relationships/hyperlink" Target="http://www.canadianriversproject.org/tutorials/1-introduction-what-is-salinity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490" y="227428"/>
            <a:ext cx="5105400" cy="3200400"/>
          </a:xfrm>
        </p:spPr>
        <p:txBody>
          <a:bodyPr/>
          <a:lstStyle/>
          <a:p>
            <a:pPr algn="ctr"/>
            <a:r>
              <a:rPr lang="ka-G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ნიადაგის და წყლის დამლაშება - ტიპები კლასიფიკაცია და კონტროლის გზები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734972"/>
            <a:ext cx="5114778" cy="312302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ka-GE" dirty="0"/>
              <a:t>სტუდენტი-გიგა მჟავანაძე</a:t>
            </a:r>
          </a:p>
          <a:p>
            <a:pPr algn="ctr">
              <a:lnSpc>
                <a:spcPct val="150000"/>
              </a:lnSpc>
            </a:pPr>
            <a:r>
              <a:rPr lang="ka-GE" dirty="0"/>
              <a:t>ფაკულტეტი-ზუსტ და საბუნებისმეტყველო მეცნიერებათა</a:t>
            </a:r>
          </a:p>
          <a:p>
            <a:pPr algn="ctr">
              <a:lnSpc>
                <a:spcPct val="150000"/>
              </a:lnSpc>
            </a:pPr>
            <a:r>
              <a:rPr lang="ka-GE" dirty="0"/>
              <a:t>საბაკალავრო პროგრამა-გეოგრაფიის ბაკალავრი</a:t>
            </a:r>
          </a:p>
          <a:p>
            <a:pPr algn="ctr"/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9DD5-F0ED-90FB-3CB3-13794C3E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cs typeface="Times New Roman" panose="02020603050405020304" pitchFamily="18" charset="0"/>
              </a:rPr>
              <a:t>მეორადი დამლაშების მაგალითი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ttp://www.water.wa.gov.au/__data/assets/image/0015/3183/5.3.3.1-Doradine-Creek.jpg">
            <a:extLst>
              <a:ext uri="{FF2B5EF4-FFF2-40B4-BE49-F238E27FC236}">
                <a16:creationId xmlns:a16="http://schemas.microsoft.com/office/drawing/2014/main" id="{4EB18359-E57E-960D-9209-15F8C89524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24396"/>
            <a:ext cx="6154396" cy="46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3537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მესამეული დამლაშება ან ირიგაციის შედეგად გამოწვეული დამლაშება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მესამეული დამლაშება ხდება, როდესაც სასოფლო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სამეურნეო კულტურებსა ან მებაღეობაში წყალი გამოიყენება მრავალი ციკლის განმავლობაში.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8910-80E1-0D79-3DB5-BFABA798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/>
              <a:t>მესამეული დამლაშების მაგალითი</a:t>
            </a:r>
            <a:endParaRPr lang="en-US" dirty="0"/>
          </a:p>
        </p:txBody>
      </p:sp>
      <p:pic>
        <p:nvPicPr>
          <p:cNvPr id="4" name="Content Placeholder 3" descr="5.3.3.1V">
            <a:extLst>
              <a:ext uri="{FF2B5EF4-FFF2-40B4-BE49-F238E27FC236}">
                <a16:creationId xmlns:a16="http://schemas.microsoft.com/office/drawing/2014/main" id="{2AB2BBD4-A961-CC93-4655-E9E5F0F562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11" y="2209800"/>
            <a:ext cx="71673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9893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წყლის დამლაშება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წყლის მარილიანობა არის წყალში არსებული მარილის საერთო რაოდენობა.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გამოისახება თითო ლიტრი მარილიანი წყლის გრამებში.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როგორც წყალში, ასევე ნიადაგში, მარილის კონცენტრაცია მარტივად იზომება ელექტრული მოწყობილობით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3200" b="0" dirty="0">
                <a:latin typeface="Times New Roman" pitchFamily="18" charset="0"/>
                <a:cs typeface="Times New Roman" pitchFamily="18" charset="0"/>
              </a:rPr>
              <a:t>დამლაშებული წყლის პარამეტრები (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ppm-</a:t>
            </a:r>
            <a:r>
              <a:rPr lang="ka-GE" sz="3200" b="0" dirty="0">
                <a:latin typeface="Times New Roman" pitchFamily="18" charset="0"/>
                <a:cs typeface="Times New Roman" pitchFamily="18" charset="0"/>
              </a:rPr>
              <a:t>ერთი ნაწილაკი მილიონში).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a-GE" sz="3200" b="1" dirty="0">
                <a:latin typeface="Times New Roman" pitchFamily="18" charset="0"/>
                <a:cs typeface="Times New Roman" pitchFamily="18" charset="0"/>
              </a:rPr>
              <a:t>სუფთა წყალი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ნაკლები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1,000 ppm-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ზე.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3200" b="1" dirty="0">
                <a:latin typeface="Times New Roman" pitchFamily="18" charset="0"/>
                <a:cs typeface="Times New Roman" pitchFamily="18" charset="0"/>
              </a:rPr>
              <a:t>ოდნავ მლაშე წყალი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-1,000 ppm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-დან.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3,000 ppm-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მდე.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3200" b="1" dirty="0">
                <a:latin typeface="Times New Roman" pitchFamily="18" charset="0"/>
                <a:cs typeface="Times New Roman" pitchFamily="18" charset="0"/>
              </a:rPr>
              <a:t>ზომიერად მლაშე წყალი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-3,000 ppm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დან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10,000 ppm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-მდე.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3200" b="1" dirty="0">
                <a:latin typeface="Times New Roman" pitchFamily="18" charset="0"/>
                <a:cs typeface="Times New Roman" pitchFamily="18" charset="0"/>
              </a:rPr>
              <a:t>ძალიან მლაშე წყალი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-10,000 ppm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-დან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35,000 ppm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-მდე.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3200" b="1" dirty="0">
                <a:latin typeface="Times New Roman" pitchFamily="18" charset="0"/>
                <a:cs typeface="Times New Roman" pitchFamily="18" charset="0"/>
              </a:rPr>
              <a:t>ოკეანის წყალი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შეიცავს,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დაახლოებით,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35,000 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მარილის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ka-GE" sz="3200" dirty="0">
                <a:latin typeface="Times New Roman" pitchFamily="18" charset="0"/>
                <a:cs typeface="Times New Roman" pitchFamily="18" charset="0"/>
              </a:rPr>
              <a:t>-ს.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0" dirty="0">
                <a:latin typeface="Times New Roman" pitchFamily="18" charset="0"/>
                <a:cs typeface="Times New Roman" pitchFamily="18" charset="0"/>
              </a:rPr>
              <a:t>წყლის ობიექტების კლასიფიკაცია დამლაშების მიხედვით (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ppt-</a:t>
            </a:r>
            <a:r>
              <a:rPr lang="ka-GE" sz="2400" b="0" dirty="0">
                <a:latin typeface="Times New Roman" pitchFamily="18" charset="0"/>
                <a:cs typeface="Times New Roman" pitchFamily="18" charset="0"/>
              </a:rPr>
              <a:t>ერთი ნაწილაკი ათასში)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Hyper-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haline</a:t>
            </a:r>
            <a:r>
              <a:rPr lang="ka-GE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წყალი მარილის მაღალი კონცენტრაციით.</a:t>
            </a:r>
            <a:r>
              <a:rPr lang="ka-GE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Meta-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მდგომარეობა მერყეობს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-დან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65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-ის ფარგლებში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Eu-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haline</a:t>
            </a:r>
            <a:r>
              <a:rPr lang="ka-GE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წყლის მარილიანობა 30-დან 35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ppt-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ის შორისაა.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Poly-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haline</a:t>
            </a:r>
            <a:r>
              <a:rPr lang="ka-GE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მარილიანობის მდგომარეობა მერყეობს 18-დან 30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ppt-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ის შორის.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Meso-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haline</a:t>
            </a:r>
            <a:r>
              <a:rPr lang="ka-GE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წყლის მარილიანობა 5-დან 18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ppt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-ის შორისაა.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Oligo-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haline</a:t>
            </a:r>
            <a:r>
              <a:rPr lang="ka-GE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 წყლის მარილიანობა 0.5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დან 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ppt-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მდე.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800" dirty="0">
                <a:latin typeface="Times New Roman" pitchFamily="18" charset="0"/>
                <a:cs typeface="Times New Roman" pitchFamily="18" charset="0"/>
              </a:rPr>
              <a:t>დამლაშების შედეგები: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დაზიანებული მიწის პროდუქციული მოცულობის შემცირება (მაგალითად, მოსავლის).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გარემოსა და ველური ბუნების ჰაბიტატების დეგრადაცია.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საშინაო წყალმომარაგებისათვის წყლის ხარისხის დაკარგვა.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წარმოების დაკარგვა იწვევს ეკონომიკურ გაჭირვებას.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a-GE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საავტომობილო გზების დაზიანება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წყლის მომხმარებელი საყოფაცხოვრებო ტექნიკის დაზიანება.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/>
              <a:t>დამლაშების კონტროლის გზები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ირიგაციის კონტროლი.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ადეკვატური ზედაპირული დრენაჟის უზრუნველყოფა.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ვუზრუნველყოთ ირიგაციის დაბალი ინტენსივობა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ზედაპირული აორთქლების შემცირება.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არ გამოვიყენოთ ტუტე წყალი ირიგაციის მიზნით.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გამოყენებული წყაროები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  <a:hlinkClick r:id="rId2"/>
              </a:rPr>
              <a:t>http://agriculture.vic.gov.au/agriculture/farm-management/soil-and-water/salinity/about-salinity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http://www.mymobilebay.com/stationdata/whatissalinity.htm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http://www.canadianriversproject.org/tutorials/1-introduction-what-is-salinity/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  <a:hlinkClick r:id="rId5"/>
              </a:rPr>
              <a:t>https://www.corrosionpedia.com/definition/998/salinity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http://www.water.wa.gov.au/water-topics/water-quality/managing-water-quality/understanding-salinity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0525-5E24-9C32-0FED-9A43883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გმადლობთ ყურადღებისთვის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6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დამლაშება (არსი)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გახსნილი მარილის კონცენტრაცია წყლის მოცემულ მოცულობაში.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გამოსახულია გრამებში თითო კილოგრამ წყალზე ან ათასობით ნაწილად.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როგორც ნიადაგი, ისე ბუნებრივი წყალი შეიძლება გახდეს დამლაშებული.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alinity-affected-la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" y="4409230"/>
            <a:ext cx="621792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ნიადაგის დამლაშება, წარმოქმნის მექანიზმი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გაჯერებული ნიადაგიდან მოპოვებულ წყალში მარილის კონცენტრაცია განსაზღვრავს ნიადაგის მარილიანობას.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ნიადაგსა და წყალში არსებული ბუნებრივი მინერალები გავლენას ახდენენ მცენარის ზრდასა და სიცოცხლისუნარიანობაზე.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43E4-ABDD-3020-EC4C-52D06B5D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latin typeface="Times New Roman" panose="02020603050405020304" pitchFamily="18" charset="0"/>
                <a:cs typeface="Times New Roman" panose="02020603050405020304" pitchFamily="18" charset="0"/>
              </a:rPr>
              <a:t>ნიადაგის დამლაშება, წარმოქმნის მექანიზმი (გაგრძელება)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E985-FA29-89CF-B4EE-D8ADE3DA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ზოგიერთ რაიონში წარმოიქმნება ბუნებრივად მინერალური ნიადაგები, ისეთ ადგილებში, როგორიცაა აფრიკა და ახლო აღმოსავლეთი. როგორც ჩვენთვის ცნობილია, სასოფლო სამეურნეო ნიადაგი ხასიათდება მარილის ისეთი კონცენტრაციით როგორიცაა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NaCl, Na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როდესაც ამ მარილების რაოდენობა ჭარბია, იგი ერევა ნიადაგს და წყლის ზემოთ მოძრაობისას, რომელიც არ არის კონცენტრირებული ნიადაგის პირველ 3,4 ფენაში, ქმნის შრეს ნიადაგის ზედა ნაწილში.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051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5400" dirty="0">
                <a:latin typeface="Times New Roman" pitchFamily="18" charset="0"/>
                <a:cs typeface="Times New Roman" pitchFamily="18" charset="0"/>
              </a:rPr>
              <a:t>დამლაშების წყაროები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400" dirty="0">
                <a:latin typeface="Times New Roman" pitchFamily="18" charset="0"/>
                <a:cs typeface="Times New Roman" pitchFamily="18" charset="0"/>
              </a:rPr>
              <a:t>ზღვის უკან დახევის შედეგად წარმოქმნილი მარილი (სანაპირო ზოლის სახმელეთო ცვლა)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a-GE" sz="4400" dirty="0">
                <a:latin typeface="Times New Roman" pitchFamily="18" charset="0"/>
                <a:cs typeface="Times New Roman" pitchFamily="18" charset="0"/>
              </a:rPr>
              <a:t>წვიმა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a-GE" sz="4400" dirty="0">
                <a:latin typeface="Times New Roman" pitchFamily="18" charset="0"/>
                <a:cs typeface="Times New Roman" pitchFamily="18" charset="0"/>
              </a:rPr>
              <a:t>ქანები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4000" dirty="0">
                <a:latin typeface="Times New Roman" pitchFamily="18" charset="0"/>
                <a:cs typeface="Times New Roman" pitchFamily="18" charset="0"/>
              </a:rPr>
              <a:t>დამლაშების კლასიფიკაცია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მიზეზებიდან გამომდინარე, დამლაშება იყოფა სამ ფორმად.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პირველადი დამლაშება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ბუნებრივი დამლაშება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მეორადი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დამლაშება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მშრალი მიწის დამლაშება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მესამეული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დამლაშება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a-GE" sz="3600" dirty="0">
                <a:latin typeface="Times New Roman" pitchFamily="18" charset="0"/>
                <a:cs typeface="Times New Roman" pitchFamily="18" charset="0"/>
              </a:rPr>
              <a:t>ირიგაციის შედეგად გამოწვეული დამლაშება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პირველადი დამლაშება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ბუნებრივი დამლაშება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ნალექების შედეგად, რამდენიმე ათასი წლის განმავლობაში.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 ქანების გამოფიტვის შედეგად.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მას მიეკუთვნება მარილიანი ტბები, ქვაბები, ჭაობები და ფლატეები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FCFE-DFA1-26EF-693E-C1601247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cs typeface="Times New Roman" panose="02020603050405020304" pitchFamily="18" charset="0"/>
              </a:rPr>
              <a:t>პირველადი დამლაშების მაგალითი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Image result for primary salinity">
            <a:extLst>
              <a:ext uri="{FF2B5EF4-FFF2-40B4-BE49-F238E27FC236}">
                <a16:creationId xmlns:a16="http://schemas.microsoft.com/office/drawing/2014/main" id="{FE4BEEF9-7B94-0B5B-75EF-C8132885A4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264" y="2133600"/>
            <a:ext cx="85099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0474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>
                <a:latin typeface="Times New Roman" pitchFamily="18" charset="0"/>
                <a:cs typeface="Times New Roman" pitchFamily="18" charset="0"/>
              </a:rPr>
              <a:t>მეორადი დამლაშება (მშრალი მიწის დამლაშება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ხდება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a-GE" dirty="0">
                <a:latin typeface="Times New Roman" pitchFamily="18" charset="0"/>
                <a:cs typeface="Times New Roman" pitchFamily="18" charset="0"/>
              </a:rPr>
              <a:t> როდესაც მიწისქვეშა წყლის დონე მაღლა იწევს.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ka-GE" dirty="0">
                <a:latin typeface="Times New Roman" pitchFamily="18" charset="0"/>
                <a:cs typeface="Times New Roman" pitchFamily="18" charset="0"/>
              </a:rPr>
              <a:t>მშრალ ტერიტორიებზე მრავალწლოვანი მცენარეული საფარის გაქრობით ან შემცირებით.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472</TotalTime>
  <Words>591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Trebuchet MS</vt:lpstr>
      <vt:lpstr>Wingdings</vt:lpstr>
      <vt:lpstr>Wingdings 2</vt:lpstr>
      <vt:lpstr>Opulent</vt:lpstr>
      <vt:lpstr>ნიადაგის და წყლის დამლაშება - ტიპები კლასიფიკაცია და კონტროლის გზები</vt:lpstr>
      <vt:lpstr>დამლაშება (არსი) </vt:lpstr>
      <vt:lpstr>ნიადაგის დამლაშება, წარმოქმნის მექანიზმი</vt:lpstr>
      <vt:lpstr>ნიადაგის დამლაშება, წარმოქმნის მექანიზმი (გაგრძელება)</vt:lpstr>
      <vt:lpstr>დამლაშების წყაროები</vt:lpstr>
      <vt:lpstr>დამლაშების კლასიფიკაცია</vt:lpstr>
      <vt:lpstr>პირველადი დამლაშება (ბუნებრივი დამლაშება)</vt:lpstr>
      <vt:lpstr>პირველადი დამლაშების მაგალითი</vt:lpstr>
      <vt:lpstr>მეორადი დამლაშება (მშრალი მიწის დამლაშება)</vt:lpstr>
      <vt:lpstr>მეორადი დამლაშების მაგალითი</vt:lpstr>
      <vt:lpstr>მესამეული დამლაშება ან ირიგაციის შედეგად გამოწვეული დამლაშება</vt:lpstr>
      <vt:lpstr>მესამეული დამლაშების მაგალითი</vt:lpstr>
      <vt:lpstr>წყლის დამლაშება</vt:lpstr>
      <vt:lpstr>დამლაშებული წყლის პარამეტრები (ppm-ერთი ნაწილაკი მილიონში).</vt:lpstr>
      <vt:lpstr>წყლის ობიექტების კლასიფიკაცია დამლაშების მიხედვით (ppt-ერთი ნაწილაკი ათასში)</vt:lpstr>
      <vt:lpstr>დამლაშების შედეგები:</vt:lpstr>
      <vt:lpstr>დამლაშების კონტროლის გზები</vt:lpstr>
      <vt:lpstr>გამოყენებული წყაროები:</vt:lpstr>
      <vt:lpstr>გმადლობთ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Mobeen</dc:creator>
  <cp:lastModifiedBy>ნიკოლოზ ბეჟაშვილი</cp:lastModifiedBy>
  <cp:revision>203</cp:revision>
  <dcterms:created xsi:type="dcterms:W3CDTF">2006-08-16T00:00:00Z</dcterms:created>
  <dcterms:modified xsi:type="dcterms:W3CDTF">2024-01-30T17:14:13Z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d2b3a5-926f-4111-8eea-9c5318b8762f_Enabled">
    <vt:lpwstr>true</vt:lpwstr>
  </property>
  <property fmtid="{D5CDD505-2E9C-101B-9397-08002B2CF9AE}" pid="3" name="MSIP_Label_cdd2b3a5-926f-4111-8eea-9c5318b8762f_SetDate">
    <vt:lpwstr>2024-01-28T08:36:38Z</vt:lpwstr>
  </property>
  <property fmtid="{D5CDD505-2E9C-101B-9397-08002B2CF9AE}" pid="4" name="MSIP_Label_cdd2b3a5-926f-4111-8eea-9c5318b8762f_Method">
    <vt:lpwstr>Standard</vt:lpwstr>
  </property>
  <property fmtid="{D5CDD505-2E9C-101B-9397-08002B2CF9AE}" pid="5" name="MSIP_Label_cdd2b3a5-926f-4111-8eea-9c5318b8762f_Name">
    <vt:lpwstr>defa4170-0d19-0005-0004-bc88714345d2</vt:lpwstr>
  </property>
  <property fmtid="{D5CDD505-2E9C-101B-9397-08002B2CF9AE}" pid="6" name="MSIP_Label_cdd2b3a5-926f-4111-8eea-9c5318b8762f_SiteId">
    <vt:lpwstr>61d2e93c-423d-43b4-8f23-1580c2341952</vt:lpwstr>
  </property>
  <property fmtid="{D5CDD505-2E9C-101B-9397-08002B2CF9AE}" pid="7" name="MSIP_Label_cdd2b3a5-926f-4111-8eea-9c5318b8762f_ActionId">
    <vt:lpwstr>ed3a5efd-1461-4fb1-b722-254eda0380bb</vt:lpwstr>
  </property>
  <property fmtid="{D5CDD505-2E9C-101B-9397-08002B2CF9AE}" pid="8" name="MSIP_Label_cdd2b3a5-926f-4111-8eea-9c5318b8762f_ContentBits">
    <vt:lpwstr>0</vt:lpwstr>
  </property>
</Properties>
</file>