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5" r:id="rId3"/>
    <p:sldId id="257" r:id="rId4"/>
    <p:sldId id="266" r:id="rId5"/>
    <p:sldId id="276" r:id="rId6"/>
    <p:sldId id="277" r:id="rId7"/>
    <p:sldId id="278" r:id="rId8"/>
    <p:sldId id="279" r:id="rId9"/>
    <p:sldId id="280" r:id="rId10"/>
    <p:sldId id="274" r:id="rId11"/>
    <p:sldId id="28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5A76D-D5AA-468A-839F-DC156B7C68AA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2EA13-25BE-4907-9476-4DA843290E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15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95F-FF1F-436E-A47F-C9D02FB07ABE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4D667-6E28-4F0B-895D-448D9E6029A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3D895F-FF1F-436E-A47F-C9D02FB07ABE}" type="datetimeFigureOut">
              <a:rPr lang="ru-RU" smtClean="0"/>
              <a:t>27.01.2024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C4D667-6E28-4F0B-895D-448D9E6029A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.w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u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305" y="259958"/>
            <a:ext cx="1530419" cy="1513938"/>
          </a:xfrm>
          <a:prstGeom prst="rect">
            <a:avLst/>
          </a:prstGeom>
        </p:spPr>
      </p:pic>
      <p:pic>
        <p:nvPicPr>
          <p:cNvPr id="6" name="Picture 3" descr="carbon-nanotubes-400p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007526"/>
            <a:ext cx="1760235" cy="163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979712" y="692696"/>
            <a:ext cx="6840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800" b="1" i="1" dirty="0">
                <a:solidFill>
                  <a:srgbClr val="00B050"/>
                </a:solidFill>
              </a:rPr>
              <a:t>თბილისის სახელმწიფო </a:t>
            </a:r>
            <a:r>
              <a:rPr lang="ka-GE" sz="2800" b="1" i="1" dirty="0" smtClean="0">
                <a:solidFill>
                  <a:srgbClr val="00B050"/>
                </a:solidFill>
              </a:rPr>
              <a:t>უნივერსიტეტი </a:t>
            </a:r>
            <a:r>
              <a:rPr lang="ka-GE" sz="2800" b="1" i="1" dirty="0">
                <a:solidFill>
                  <a:srgbClr val="00B050"/>
                </a:solidFill>
              </a:rPr>
              <a:t>ზუსტ და საბუნებისმეტყველო </a:t>
            </a:r>
            <a:r>
              <a:rPr lang="ka-GE" sz="2800" b="1" i="1" dirty="0" smtClean="0">
                <a:solidFill>
                  <a:srgbClr val="00B050"/>
                </a:solidFill>
              </a:rPr>
              <a:t>მეცნიე-რებათა ფაკულტეტი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5537" y="2204864"/>
            <a:ext cx="831296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b="1" i="1" dirty="0">
                <a:solidFill>
                  <a:srgbClr val="FF0000"/>
                </a:solidFill>
              </a:rPr>
              <a:t>ფიზიკის </a:t>
            </a:r>
            <a:r>
              <a:rPr lang="ka-GE" sz="2400" b="1" i="1" dirty="0" smtClean="0">
                <a:solidFill>
                  <a:srgbClr val="FF0000"/>
                </a:solidFill>
              </a:rPr>
              <a:t>დეპარტამენტი </a:t>
            </a:r>
            <a:r>
              <a:rPr lang="ka-GE" sz="2400" b="1" dirty="0" smtClean="0">
                <a:solidFill>
                  <a:srgbClr val="FF0000"/>
                </a:solidFill>
              </a:rPr>
              <a:t>; </a:t>
            </a:r>
            <a:r>
              <a:rPr lang="ka-GE" sz="2400" b="1" dirty="0">
                <a:solidFill>
                  <a:srgbClr val="7030A0"/>
                </a:solidFill>
              </a:rPr>
              <a:t>კონდენსირებული გარემოს </a:t>
            </a:r>
            <a:r>
              <a:rPr lang="ka-GE" sz="2400" b="1" dirty="0" smtClean="0">
                <a:solidFill>
                  <a:srgbClr val="7030A0"/>
                </a:solidFill>
              </a:rPr>
              <a:t>ფიზიკ</a:t>
            </a:r>
            <a:r>
              <a:rPr lang="ka-GE" sz="2400" b="1" dirty="0" smtClean="0">
                <a:solidFill>
                  <a:srgbClr val="7030A0"/>
                </a:solidFill>
              </a:rPr>
              <a:t>ის კათედრ</a:t>
            </a:r>
            <a:r>
              <a:rPr lang="ka-GE" sz="2400" b="1" dirty="0" smtClean="0">
                <a:solidFill>
                  <a:srgbClr val="7030A0"/>
                </a:solidFill>
              </a:rPr>
              <a:t>ა</a:t>
            </a:r>
            <a:endParaRPr lang="ru-RU" sz="2400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3566" y="3068960"/>
            <a:ext cx="8136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400" b="1" dirty="0">
                <a:solidFill>
                  <a:srgbClr val="0070C0"/>
                </a:solidFill>
              </a:rPr>
              <a:t>მემრისტორ-დიოდური მატრიცის შექმნა  ოპერატიული </a:t>
            </a:r>
            <a:r>
              <a:rPr lang="ka-GE" sz="2400" b="1" dirty="0" smtClean="0">
                <a:solidFill>
                  <a:srgbClr val="0070C0"/>
                </a:solidFill>
              </a:rPr>
              <a:t>მეხსიერების</a:t>
            </a:r>
            <a:r>
              <a:rPr lang="ka-GE" sz="2400" b="1" dirty="0">
                <a:solidFill>
                  <a:srgbClr val="0070C0"/>
                </a:solidFill>
              </a:rPr>
              <a:t> </a:t>
            </a:r>
            <a:r>
              <a:rPr lang="ka-GE" sz="2400" b="1" dirty="0" smtClean="0">
                <a:solidFill>
                  <a:srgbClr val="0070C0"/>
                </a:solidFill>
              </a:rPr>
              <a:t>ხელსაწყოსთვის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7274" y="4103966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b="1" i="1" dirty="0">
                <a:solidFill>
                  <a:srgbClr val="FF0000"/>
                </a:solidFill>
              </a:rPr>
              <a:t>მომხსენებელი</a:t>
            </a:r>
            <a:r>
              <a:rPr lang="en-US" sz="2400" b="1" i="1" dirty="0">
                <a:solidFill>
                  <a:srgbClr val="FF0000"/>
                </a:solidFill>
              </a:rPr>
              <a:t>:</a:t>
            </a:r>
            <a:r>
              <a:rPr lang="ka-GE" sz="2400" b="1" i="1" dirty="0">
                <a:solidFill>
                  <a:srgbClr val="FF0000"/>
                </a:solidFill>
              </a:rPr>
              <a:t> ასოც. პროფ. ამირან ბიბილაშვილი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234400" y="4656867"/>
            <a:ext cx="5338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i="1" dirty="0" smtClean="0">
                <a:solidFill>
                  <a:srgbClr val="00B050"/>
                </a:solidFill>
              </a:rPr>
              <a:t>თანაავტორები</a:t>
            </a:r>
            <a:r>
              <a:rPr lang="ka-GE" b="1" i="1" dirty="0">
                <a:solidFill>
                  <a:srgbClr val="00B050"/>
                </a:solidFill>
              </a:rPr>
              <a:t>: ზ. </a:t>
            </a:r>
            <a:r>
              <a:rPr lang="ka-GE" b="1" i="1" dirty="0" smtClean="0">
                <a:solidFill>
                  <a:srgbClr val="00B050"/>
                </a:solidFill>
              </a:rPr>
              <a:t>ყუშიტაშვილი   და  ბ.მელუა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67274" y="5037650"/>
            <a:ext cx="54721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000" b="1" i="1" dirty="0">
                <a:solidFill>
                  <a:srgbClr val="C00000"/>
                </a:solidFill>
              </a:rPr>
              <a:t>მე-</a:t>
            </a:r>
            <a:r>
              <a:rPr lang="en-US" sz="2000" b="1" i="1" dirty="0" smtClean="0">
                <a:solidFill>
                  <a:srgbClr val="C00000"/>
                </a:solidFill>
              </a:rPr>
              <a:t>1</a:t>
            </a:r>
            <a:r>
              <a:rPr lang="ka-GE" sz="2000" b="1" i="1" dirty="0" smtClean="0">
                <a:solidFill>
                  <a:srgbClr val="C00000"/>
                </a:solidFill>
              </a:rPr>
              <a:t>2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ka-GE" sz="2000" b="1" i="1" dirty="0">
                <a:solidFill>
                  <a:srgbClr val="C00000"/>
                </a:solidFill>
              </a:rPr>
              <a:t>საფაკულტეტო კონფერენცია ზუსტ და საბუნებისმეტყველო </a:t>
            </a:r>
            <a:r>
              <a:rPr lang="ka-GE" sz="2000" b="1" i="1" dirty="0" smtClean="0">
                <a:solidFill>
                  <a:srgbClr val="C00000"/>
                </a:solidFill>
              </a:rPr>
              <a:t>მეცნიერებებში</a:t>
            </a:r>
          </a:p>
          <a:p>
            <a:pPr algn="ctr"/>
            <a:endParaRPr lang="ru-RU" sz="2000" b="1" i="1" dirty="0">
              <a:solidFill>
                <a:srgbClr val="C00000"/>
              </a:solidFill>
            </a:endParaRPr>
          </a:p>
          <a:p>
            <a:pPr algn="ctr"/>
            <a:r>
              <a:rPr lang="ka-GE" b="1" dirty="0">
                <a:solidFill>
                  <a:schemeClr val="accent6">
                    <a:lumMod val="50000"/>
                  </a:schemeClr>
                </a:solidFill>
              </a:rPr>
              <a:t>თბილისი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a-GE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20</a:t>
            </a:r>
            <a:r>
              <a:rPr lang="ka-GE" b="1" dirty="0">
                <a:solidFill>
                  <a:schemeClr val="accent6">
                    <a:lumMod val="50000"/>
                  </a:schemeClr>
                </a:solidFill>
              </a:rPr>
              <a:t>23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967" y="315797"/>
            <a:ext cx="1489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დასკვნა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44758" y="4548310"/>
            <a:ext cx="80876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611560" y="858378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a-GE" b="1" dirty="0" smtClean="0">
                <a:solidFill>
                  <a:srgbClr val="FF0000"/>
                </a:solidFill>
              </a:rPr>
              <a:t>1. შემუშავდა </a:t>
            </a:r>
            <a:r>
              <a:rPr lang="ka-GE" b="1" dirty="0">
                <a:solidFill>
                  <a:srgbClr val="FF0000"/>
                </a:solidFill>
              </a:rPr>
              <a:t>მემრისტორ-დიოდური მატრიცის მიღების ტექნოლოგიური მარშრუტი,  რომელშიც გათვალისწინებულია მიკროსქემის ელემენტის დიოდის და საფენის სახე და გვარობა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ka-GE" b="1" dirty="0">
                <a:solidFill>
                  <a:srgbClr val="FF0000"/>
                </a:solidFill>
              </a:rPr>
              <a:t>მახსოვრობის სისტემისთვის შესწავლისთვის;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ka-GE" b="1" dirty="0">
                <a:solidFill>
                  <a:srgbClr val="FF0000"/>
                </a:solidFill>
              </a:rPr>
              <a:t> </a:t>
            </a:r>
            <a:r>
              <a:rPr lang="ka-GE" b="1" dirty="0" smtClean="0">
                <a:solidFill>
                  <a:srgbClr val="FF0000"/>
                </a:solidFill>
              </a:rPr>
              <a:t>2. მემრისტორის </a:t>
            </a:r>
            <a:r>
              <a:rPr lang="ka-GE" b="1" dirty="0">
                <a:solidFill>
                  <a:srgbClr val="FF0000"/>
                </a:solidFill>
              </a:rPr>
              <a:t>აქტიურ შრის სახედ შერჩეულ იქნა მაგნეტრონული გაფრქვევის მეთოდით მიღებული ჰაფნიუმის სრული და არასრული  ოქსიდები;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ka-GE" dirty="0"/>
              <a:t> </a:t>
            </a:r>
            <a:r>
              <a:rPr lang="ka-GE" b="1" dirty="0" smtClean="0">
                <a:solidFill>
                  <a:srgbClr val="0070C0"/>
                </a:solidFill>
              </a:rPr>
              <a:t>3. საფენებად </a:t>
            </a:r>
            <a:r>
              <a:rPr lang="ka-GE" b="1" dirty="0">
                <a:solidFill>
                  <a:srgbClr val="0070C0"/>
                </a:solidFill>
              </a:rPr>
              <a:t>შერჩეულ იქნა სილიციუმის </a:t>
            </a:r>
            <a:r>
              <a:rPr lang="en-US" b="1" dirty="0">
                <a:solidFill>
                  <a:srgbClr val="0070C0"/>
                </a:solidFill>
              </a:rPr>
              <a:t>p-</a:t>
            </a:r>
            <a:r>
              <a:rPr lang="ka-GE" b="1" dirty="0">
                <a:solidFill>
                  <a:srgbClr val="0070C0"/>
                </a:solidFill>
              </a:rPr>
              <a:t>ტიპის ფირფიტა იმ მოსაზრებთ, რომ ინტეგრალური მიკროსქემები ძირითადად მასზეა წარმოებული;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3578814"/>
            <a:ext cx="83858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 </a:t>
            </a:r>
            <a:r>
              <a:rPr lang="ka-GE" b="1" dirty="0" smtClean="0">
                <a:solidFill>
                  <a:srgbClr val="0070C0"/>
                </a:solidFill>
              </a:rPr>
              <a:t>4. შეიქმნა </a:t>
            </a:r>
            <a:r>
              <a:rPr lang="ka-GE" b="1" dirty="0">
                <a:solidFill>
                  <a:srgbClr val="0070C0"/>
                </a:solidFill>
              </a:rPr>
              <a:t>ტექნოლოგიური მარშრუტი და ექსპერიმენტზე მიღებულ იქნა დიოდური სისტემა, გაიზომა პირდაპირი, უკუ- და გარღვევის ძაბვები;</a:t>
            </a:r>
            <a:endParaRPr lang="en-US" b="1" dirty="0">
              <a:solidFill>
                <a:srgbClr val="0070C0"/>
              </a:solidFill>
            </a:endParaRPr>
          </a:p>
          <a:p>
            <a:pPr lvl="0"/>
            <a:r>
              <a:rPr lang="ka-GE" dirty="0"/>
              <a:t> </a:t>
            </a:r>
            <a:r>
              <a:rPr lang="ka-GE" dirty="0" smtClean="0"/>
              <a:t>5. </a:t>
            </a:r>
            <a:r>
              <a:rPr lang="ka-GE" b="1" dirty="0" smtClean="0">
                <a:solidFill>
                  <a:srgbClr val="7030A0"/>
                </a:solidFill>
              </a:rPr>
              <a:t>შეიქმნა </a:t>
            </a:r>
            <a:r>
              <a:rPr lang="ka-GE" b="1" dirty="0">
                <a:solidFill>
                  <a:srgbClr val="7030A0"/>
                </a:solidFill>
              </a:rPr>
              <a:t>ტექნოლოგიური მარშრუტი და დამზადდა ჰაფნიუმის </a:t>
            </a:r>
            <a:r>
              <a:rPr lang="ka-GE" b="1" dirty="0" smtClean="0">
                <a:solidFill>
                  <a:srgbClr val="7030A0"/>
                </a:solidFill>
              </a:rPr>
              <a:t>მაგნეტრო-ნული </a:t>
            </a:r>
            <a:r>
              <a:rPr lang="ka-GE" b="1" dirty="0">
                <a:solidFill>
                  <a:srgbClr val="7030A0"/>
                </a:solidFill>
              </a:rPr>
              <a:t>გაფრქვევის მეთოდით ჰაფნიუმის სრული და არასრული ოქსიდით მემრისტორი; </a:t>
            </a:r>
            <a:endParaRPr lang="en-US" b="1" dirty="0">
              <a:solidFill>
                <a:srgbClr val="7030A0"/>
              </a:solidFill>
            </a:endParaRPr>
          </a:p>
          <a:p>
            <a:pPr lvl="0"/>
            <a:r>
              <a:rPr lang="ka-GE" b="1" dirty="0">
                <a:solidFill>
                  <a:srgbClr val="7030A0"/>
                </a:solidFill>
              </a:rPr>
              <a:t> </a:t>
            </a:r>
            <a:r>
              <a:rPr lang="ka-GE" b="1" dirty="0" smtClean="0">
                <a:solidFill>
                  <a:srgbClr val="7030A0"/>
                </a:solidFill>
              </a:rPr>
              <a:t>6. დიოდის </a:t>
            </a:r>
            <a:r>
              <a:rPr lang="ka-GE" b="1" dirty="0">
                <a:solidFill>
                  <a:srgbClr val="7030A0"/>
                </a:solidFill>
              </a:rPr>
              <a:t>და მემრისტორის პარამეტრების გაზომვებმა აჩვენეს დიოდურ-მემრისტორული მატრიცის გამოყენების შესაძლებლობა ენერგო დამოუკიდებელ მახსოვრობის მოწყობილობის შექმნაში.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5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980728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/>
              <a:t>                                            </a:t>
            </a:r>
            <a:r>
              <a:rPr lang="ka-GE" b="1" dirty="0" smtClean="0">
                <a:solidFill>
                  <a:srgbClr val="C00000"/>
                </a:solidFill>
              </a:rPr>
              <a:t>ლიტერატურა</a:t>
            </a:r>
          </a:p>
          <a:p>
            <a:endParaRPr lang="en-US" dirty="0"/>
          </a:p>
          <a:p>
            <a:pPr lvl="0"/>
            <a:r>
              <a:rPr lang="ka-GE" b="1" dirty="0" smtClean="0">
                <a:solidFill>
                  <a:srgbClr val="C00000"/>
                </a:solidFill>
              </a:rPr>
              <a:t>1.</a:t>
            </a:r>
            <a:r>
              <a:rPr lang="ka-GE" dirty="0" smtClean="0"/>
              <a:t> </a:t>
            </a:r>
            <a:r>
              <a:rPr lang="en-US" dirty="0" smtClean="0"/>
              <a:t>D</a:t>
            </a:r>
            <a:r>
              <a:rPr lang="en-US" dirty="0"/>
              <a:t>. </a:t>
            </a:r>
            <a:r>
              <a:rPr lang="en-US" dirty="0" err="1"/>
              <a:t>Strukov</a:t>
            </a:r>
            <a:r>
              <a:rPr lang="en-US" dirty="0"/>
              <a:t>, R.S. Williams,// Appl. Phys. A 94, 515–519 (2009);</a:t>
            </a:r>
          </a:p>
          <a:p>
            <a:pPr lvl="0"/>
            <a:r>
              <a:rPr lang="ka-GE" b="1" dirty="0" smtClean="0">
                <a:solidFill>
                  <a:srgbClr val="C00000"/>
                </a:solidFill>
              </a:rPr>
              <a:t>2.</a:t>
            </a:r>
            <a:r>
              <a:rPr lang="ka-GE" dirty="0" smtClean="0"/>
              <a:t> </a:t>
            </a:r>
            <a:r>
              <a:rPr lang="en-US" dirty="0" smtClean="0"/>
              <a:t>D</a:t>
            </a:r>
            <a:r>
              <a:rPr lang="en-US" dirty="0"/>
              <a:t>. Liu, N. Wang, et al., //J. Alloy. Compd. 580, 354–357 (2013);</a:t>
            </a:r>
          </a:p>
          <a:p>
            <a:pPr lvl="0"/>
            <a:r>
              <a:rPr lang="ka-GE" b="1" dirty="0" smtClean="0">
                <a:solidFill>
                  <a:srgbClr val="C00000"/>
                </a:solidFill>
              </a:rPr>
              <a:t>3.</a:t>
            </a:r>
            <a:r>
              <a:rPr lang="ka-GE" dirty="0" smtClean="0"/>
              <a:t> </a:t>
            </a:r>
            <a:r>
              <a:rPr lang="en-US" dirty="0" smtClean="0"/>
              <a:t>K</a:t>
            </a:r>
            <a:r>
              <a:rPr lang="en-US" dirty="0"/>
              <a:t>.-L. Lin, T.-H. </a:t>
            </a:r>
            <a:r>
              <a:rPr lang="en-US" dirty="0" err="1"/>
              <a:t>Hou</a:t>
            </a:r>
            <a:r>
              <a:rPr lang="en-US" dirty="0"/>
              <a:t>, et al., // J. Appl. Phys. 109, 084104 (2011);</a:t>
            </a:r>
          </a:p>
          <a:p>
            <a:pPr lvl="0"/>
            <a:r>
              <a:rPr lang="ka-GE" b="1" dirty="0" smtClean="0">
                <a:solidFill>
                  <a:srgbClr val="C00000"/>
                </a:solidFill>
              </a:rPr>
              <a:t>4.</a:t>
            </a:r>
            <a:r>
              <a:rPr lang="ka-GE" dirty="0" smtClean="0"/>
              <a:t> </a:t>
            </a:r>
            <a:r>
              <a:rPr lang="en-US" dirty="0" smtClean="0"/>
              <a:t>W</a:t>
            </a:r>
            <a:r>
              <a:rPr lang="en-US" dirty="0"/>
              <a:t>. Zhao, J. Portal, W. Kang et al. // Journal of Parallel and Distributed Computing. 2014. Vol. 74. № 6. Pp. 2484-2496</a:t>
            </a:r>
            <a:r>
              <a:rPr lang="ka-GE" dirty="0"/>
              <a:t>;</a:t>
            </a:r>
            <a:endParaRPr lang="en-US" dirty="0"/>
          </a:p>
          <a:p>
            <a:pPr lvl="0"/>
            <a:r>
              <a:rPr lang="ka-GE" b="1" dirty="0" smtClean="0">
                <a:solidFill>
                  <a:srgbClr val="C00000"/>
                </a:solidFill>
              </a:rPr>
              <a:t>5.</a:t>
            </a:r>
            <a:r>
              <a:rPr lang="ka-GE" dirty="0" smtClean="0"/>
              <a:t> </a:t>
            </a:r>
            <a:r>
              <a:rPr lang="en-US" dirty="0" smtClean="0"/>
              <a:t>D</a:t>
            </a:r>
            <a:r>
              <a:rPr lang="en-US" dirty="0"/>
              <a:t>. </a:t>
            </a:r>
            <a:r>
              <a:rPr lang="en-US" dirty="0" err="1"/>
              <a:t>Biolek</a:t>
            </a:r>
            <a:r>
              <a:rPr lang="en-US" dirty="0"/>
              <a:t>, M. Di Ventra, Y. V. </a:t>
            </a:r>
            <a:r>
              <a:rPr lang="en-US" dirty="0" err="1"/>
              <a:t>Pershin</a:t>
            </a:r>
            <a:r>
              <a:rPr lang="en-US" dirty="0"/>
              <a:t> // </a:t>
            </a:r>
            <a:r>
              <a:rPr lang="en-US" dirty="0" err="1"/>
              <a:t>Radioengineering</a:t>
            </a:r>
            <a:r>
              <a:rPr lang="en-US" dirty="0"/>
              <a:t> 2013. Vol. 22. Ni 4. Pp. 945-968</a:t>
            </a:r>
            <a:r>
              <a:rPr lang="ka-GE" dirty="0"/>
              <a:t>;</a:t>
            </a:r>
            <a:endParaRPr lang="en-US" dirty="0"/>
          </a:p>
          <a:p>
            <a:pPr lvl="0"/>
            <a:r>
              <a:rPr lang="ka-GE" b="1" dirty="0" smtClean="0">
                <a:solidFill>
                  <a:srgbClr val="C00000"/>
                </a:solidFill>
              </a:rPr>
              <a:t>6.</a:t>
            </a:r>
            <a:r>
              <a:rPr lang="ka-GE" dirty="0" smtClean="0"/>
              <a:t> </a:t>
            </a:r>
            <a:r>
              <a:rPr lang="en-US" dirty="0" smtClean="0"/>
              <a:t>V</a:t>
            </a:r>
            <a:r>
              <a:rPr lang="en-US" dirty="0"/>
              <a:t>. A. </a:t>
            </a:r>
            <a:r>
              <a:rPr lang="en-US" dirty="0" err="1"/>
              <a:t>Filippov</a:t>
            </a:r>
            <a:r>
              <a:rPr lang="en-US" dirty="0"/>
              <a:t> // International journal of nanotechnology. 2017. Vol. 14. No 7/8. Pp. 698-704</a:t>
            </a:r>
            <a:r>
              <a:rPr lang="ka-GE" dirty="0"/>
              <a:t>;</a:t>
            </a:r>
            <a:endParaRPr lang="en-US" dirty="0"/>
          </a:p>
          <a:p>
            <a:pPr lvl="0"/>
            <a:r>
              <a:rPr lang="ka-GE" b="1" dirty="0" smtClean="0">
                <a:solidFill>
                  <a:srgbClr val="C00000"/>
                </a:solidFill>
              </a:rPr>
              <a:t>7. </a:t>
            </a:r>
            <a:r>
              <a:rPr lang="en-US" dirty="0" smtClean="0"/>
              <a:t>Hu</a:t>
            </a:r>
            <a:r>
              <a:rPr lang="en-US" dirty="0"/>
              <a:t>, S.Y. Wu, et al., //</a:t>
            </a:r>
            <a:r>
              <a:rPr lang="en-US" dirty="0" err="1"/>
              <a:t>Nanosci</a:t>
            </a:r>
            <a:r>
              <a:rPr lang="en-US" dirty="0"/>
              <a:t>. Nanotech. Lett. 6, 729–757 (20</a:t>
            </a:r>
            <a:r>
              <a:rPr lang="ka-GE" dirty="0"/>
              <a:t>21</a:t>
            </a:r>
            <a:r>
              <a:rPr lang="en-US" dirty="0"/>
              <a:t>)</a:t>
            </a:r>
            <a:r>
              <a:rPr lang="ka-GE" dirty="0"/>
              <a:t>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89884" y="157269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>
                <a:solidFill>
                  <a:prstClr val="black"/>
                </a:solidFill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6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77b74cb9f231a845cc3ed3ad9e8b3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0080"/>
            <a:ext cx="932452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1760" y="23488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a-GE" sz="3600" b="1" dirty="0">
                <a:solidFill>
                  <a:srgbClr val="FF0000"/>
                </a:solidFill>
              </a:rPr>
              <a:t>მადლობა 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r>
              <a:rPr lang="ka-GE" sz="3600" b="1" dirty="0">
                <a:solidFill>
                  <a:srgbClr val="FF0000"/>
                </a:solidFill>
              </a:rPr>
              <a:t>ყურადღებისთვის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268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99840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472" lvl="1" indent="0" algn="ctr">
              <a:buNone/>
            </a:pPr>
            <a:r>
              <a:rPr lang="ka-GE" sz="3200" b="1" dirty="0">
                <a:solidFill>
                  <a:srgbClr val="00B050"/>
                </a:solidFill>
              </a:rPr>
              <a:t>პრეზენტაციის სტრუქტურა</a:t>
            </a:r>
            <a:r>
              <a:rPr lang="en-US" sz="3200" b="1" dirty="0">
                <a:solidFill>
                  <a:srgbClr val="00B050"/>
                </a:solidFill>
              </a:rPr>
              <a:t>: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84784"/>
            <a:ext cx="8162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457200">
              <a:buFont typeface="Arial" panose="020B0604020202020204" pitchFamily="34" charset="0"/>
              <a:buChar char="•"/>
            </a:pPr>
            <a:r>
              <a:rPr lang="ka-GE" sz="2400" b="1" dirty="0"/>
              <a:t>საკითხის </a:t>
            </a:r>
            <a:r>
              <a:rPr lang="ka-GE" sz="2400" b="1" dirty="0" smtClean="0"/>
              <a:t>არსი, </a:t>
            </a:r>
            <a:r>
              <a:rPr lang="ka-GE" sz="2400" b="1" dirty="0" smtClean="0">
                <a:solidFill>
                  <a:srgbClr val="FF0000"/>
                </a:solidFill>
              </a:rPr>
              <a:t>პრობლემა</a:t>
            </a:r>
            <a:r>
              <a:rPr lang="en-US" sz="2400" b="1" dirty="0">
                <a:solidFill>
                  <a:srgbClr val="FF0000"/>
                </a:solidFill>
                <a:latin typeface="Sylfaen" panose="010A0502050306030303" pitchFamily="18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ka-GE" sz="2400" b="1" dirty="0">
                <a:solidFill>
                  <a:schemeClr val="accent6"/>
                </a:solidFill>
              </a:rPr>
              <a:t>აქტუალობა</a:t>
            </a:r>
            <a:r>
              <a:rPr lang="ka-GE" sz="2400" b="1" dirty="0" smtClean="0"/>
              <a:t>;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ka-GE" sz="2400" b="1" dirty="0" smtClean="0">
                <a:solidFill>
                  <a:srgbClr val="C00000"/>
                </a:solidFill>
              </a:rPr>
              <a:t>მემრისტორის მუშაობის პრინციპი და გამოყენება;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ka-GE" sz="2400" b="1" dirty="0" smtClean="0">
                <a:solidFill>
                  <a:srgbClr val="C00000"/>
                </a:solidFill>
              </a:rPr>
              <a:t>დიოდის მიღების პროცესი;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ka-GE" sz="2400" b="1" dirty="0" smtClean="0">
                <a:solidFill>
                  <a:srgbClr val="7030A0"/>
                </a:solidFill>
              </a:rPr>
              <a:t>მემრისტორის აქტუალური შრის ოქსიდების მიღება;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ka-GE" sz="2400" b="1" dirty="0" smtClean="0">
                <a:solidFill>
                  <a:srgbClr val="C00000"/>
                </a:solidFill>
              </a:rPr>
              <a:t>მიღებული ელემენტების საფუძველზე კროსბარის ფორმირება;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ka-GE" sz="2400" b="1" dirty="0">
                <a:solidFill>
                  <a:srgbClr val="C00000"/>
                </a:solidFill>
              </a:rPr>
              <a:t> კროსბარის </a:t>
            </a:r>
            <a:r>
              <a:rPr lang="ka-GE" sz="2400" b="1" dirty="0" smtClean="0">
                <a:solidFill>
                  <a:srgbClr val="C00000"/>
                </a:solidFill>
              </a:rPr>
              <a:t>ელემენტების პარამეტრების განსაზღვრა.</a:t>
            </a:r>
          </a:p>
        </p:txBody>
      </p:sp>
    </p:spTree>
    <p:extLst>
      <p:ext uri="{BB962C8B-B14F-4D97-AF65-F5344CB8AC3E}">
        <p14:creationId xmlns:p14="http://schemas.microsoft.com/office/powerpoint/2010/main" val="409203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83568" y="26064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rgbClr val="C00000"/>
                </a:solidFill>
              </a:rPr>
              <a:t> </a:t>
            </a:r>
            <a:r>
              <a:rPr lang="ka-GE" sz="2400" b="1" i="1" dirty="0" smtClean="0">
                <a:solidFill>
                  <a:srgbClr val="FF0000"/>
                </a:solidFill>
              </a:rPr>
              <a:t>მემრისტორის   მუშაობის პრინციპი და პარამეტრები</a:t>
            </a:r>
            <a:endParaRPr lang="ru-RU" sz="2400" b="1" dirty="0"/>
          </a:p>
        </p:txBody>
      </p:sp>
      <p:pic>
        <p:nvPicPr>
          <p:cNvPr id="11" name="Рисунок 10" descr="relation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8" y="836712"/>
            <a:ext cx="4409756" cy="1800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544765"/>
              </p:ext>
            </p:extLst>
          </p:nvPr>
        </p:nvGraphicFramePr>
        <p:xfrm>
          <a:off x="5577836" y="836712"/>
          <a:ext cx="21986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" name="Формула" r:id="rId4" imgW="1701800" imgH="431800" progId="Equation.3">
                  <p:embed/>
                </p:oleObj>
              </mc:Choice>
              <mc:Fallback>
                <p:oleObj name="Формула" r:id="rId4" imgW="1701800" imgH="4318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7836" y="836712"/>
                        <a:ext cx="219868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016839"/>
              </p:ext>
            </p:extLst>
          </p:nvPr>
        </p:nvGraphicFramePr>
        <p:xfrm>
          <a:off x="5536408" y="1556792"/>
          <a:ext cx="233045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5" name="Формула" r:id="rId6" imgW="1714500" imgH="419100" progId="Equation.3">
                  <p:embed/>
                </p:oleObj>
              </mc:Choice>
              <mc:Fallback>
                <p:oleObj name="Формула" r:id="rId6" imgW="1714500" imgH="4191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6408" y="1556792"/>
                        <a:ext cx="233045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811097"/>
              </p:ext>
            </p:extLst>
          </p:nvPr>
        </p:nvGraphicFramePr>
        <p:xfrm>
          <a:off x="5566985" y="2187679"/>
          <a:ext cx="214153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6" name="Формула" r:id="rId8" imgW="1384200" imgH="419040" progId="Equation.3">
                  <p:embed/>
                </p:oleObj>
              </mc:Choice>
              <mc:Fallback>
                <p:oleObj name="Формула" r:id="rId8" imgW="1384200" imgH="419040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6985" y="2187679"/>
                        <a:ext cx="2141538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536535"/>
              </p:ext>
            </p:extLst>
          </p:nvPr>
        </p:nvGraphicFramePr>
        <p:xfrm>
          <a:off x="5761243" y="2740159"/>
          <a:ext cx="18351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" name="Формула" r:id="rId10" imgW="1295400" imgH="419100" progId="Equation.3">
                  <p:embed/>
                </p:oleObj>
              </mc:Choice>
              <mc:Fallback>
                <p:oleObj name="Формула" r:id="rId10" imgW="1295400" imgH="419100" progId="Equation.3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243" y="2740159"/>
                        <a:ext cx="18351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61023" y="2636912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2000" b="1" dirty="0"/>
              <a:t>სქემის ბაზური ელემენტები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8" y="3176298"/>
            <a:ext cx="2413371" cy="262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1259632" y="5923975"/>
            <a:ext cx="3733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/>
              <a:t>მემრისტორის მუშაობის მოდელი</a:t>
            </a:r>
            <a:endParaRPr lang="ru-RU" b="1" dirty="0"/>
          </a:p>
        </p:txBody>
      </p:sp>
      <p:pic>
        <p:nvPicPr>
          <p:cNvPr id="19" name="Рисунок 18" descr="persh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07" y="3501008"/>
            <a:ext cx="2877366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5761243" y="5785474"/>
            <a:ext cx="3309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/>
              <a:t>მემრისტორის </a:t>
            </a:r>
            <a:r>
              <a:rPr lang="ka-GE" b="1" dirty="0" smtClean="0"/>
              <a:t> ვამ  </a:t>
            </a:r>
            <a:r>
              <a:rPr lang="ka-GE" b="1" dirty="0"/>
              <a:t>სხვადსხვა </a:t>
            </a:r>
          </a:p>
          <a:p>
            <a:pPr algn="ctr"/>
            <a:r>
              <a:rPr lang="ka-GE" b="1" dirty="0" smtClean="0"/>
              <a:t>სიხშირეზე</a:t>
            </a:r>
            <a:endParaRPr lang="ru-RU" b="1" dirty="0"/>
          </a:p>
        </p:txBody>
      </p:sp>
      <p:pic>
        <p:nvPicPr>
          <p:cNvPr id="22" name="Рисунок 21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9"/>
            <a:ext cx="2557455" cy="2107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99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60648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sz="4000" dirty="0">
                <a:solidFill>
                  <a:srgbClr val="FF0000"/>
                </a:solidFill>
              </a:rPr>
              <a:t>გამოყენება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7" y="1052736"/>
            <a:ext cx="54726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rgbClr val="C00000"/>
                </a:solidFill>
              </a:rPr>
              <a:t>1.ელექტრო სიგნალების დამუშავება;</a:t>
            </a:r>
            <a:endParaRPr lang="ka-GE" b="1" dirty="0">
              <a:solidFill>
                <a:srgbClr val="C00000"/>
              </a:solidFill>
            </a:endParaRPr>
          </a:p>
          <a:p>
            <a:r>
              <a:rPr lang="ka-GE" b="1" dirty="0" smtClean="0">
                <a:solidFill>
                  <a:srgbClr val="C00000"/>
                </a:solidFill>
              </a:rPr>
              <a:t>2.ნანომასშტაბის </a:t>
            </a:r>
            <a:r>
              <a:rPr lang="ka-GE" b="1" dirty="0">
                <a:solidFill>
                  <a:srgbClr val="C00000"/>
                </a:solidFill>
              </a:rPr>
              <a:t>მცირე </a:t>
            </a:r>
            <a:r>
              <a:rPr lang="ka-GE" b="1" dirty="0" smtClean="0">
                <a:solidFill>
                  <a:srgbClr val="C00000"/>
                </a:solidFill>
              </a:rPr>
              <a:t>სიმძლავრის მეხსიერება;</a:t>
            </a:r>
            <a:r>
              <a:rPr lang="ka-GE" dirty="0" smtClean="0"/>
              <a:t> </a:t>
            </a:r>
            <a:endParaRPr lang="ka-GE" dirty="0"/>
          </a:p>
          <a:p>
            <a:r>
              <a:rPr lang="ka-GE" b="1" dirty="0" smtClean="0">
                <a:solidFill>
                  <a:srgbClr val="0070C0"/>
                </a:solidFill>
              </a:rPr>
              <a:t>3.პროგრამირებადი ლოგიკა;</a:t>
            </a:r>
            <a:endParaRPr lang="ka-GE" b="1" dirty="0">
              <a:solidFill>
                <a:srgbClr val="0070C0"/>
              </a:solidFill>
            </a:endParaRPr>
          </a:p>
          <a:p>
            <a:r>
              <a:rPr lang="ka-GE" b="1" dirty="0" smtClean="0">
                <a:solidFill>
                  <a:srgbClr val="0070C0"/>
                </a:solidFill>
              </a:rPr>
              <a:t>4.ტრანზისტორების და სქემის ელემენტების </a:t>
            </a:r>
          </a:p>
          <a:p>
            <a:r>
              <a:rPr lang="ka-GE" b="1" dirty="0">
                <a:solidFill>
                  <a:srgbClr val="0070C0"/>
                </a:solidFill>
              </a:rPr>
              <a:t> </a:t>
            </a:r>
            <a:r>
              <a:rPr lang="ka-GE" b="1" dirty="0" smtClean="0">
                <a:solidFill>
                  <a:srgbClr val="0070C0"/>
                </a:solidFill>
              </a:rPr>
              <a:t>       ჩანაცვლება;</a:t>
            </a:r>
            <a:endParaRPr lang="ka-GE" b="1" dirty="0">
              <a:solidFill>
                <a:srgbClr val="0070C0"/>
              </a:solidFill>
            </a:endParaRPr>
          </a:p>
          <a:p>
            <a:r>
              <a:rPr lang="ka-GE" b="1" dirty="0" smtClean="0">
                <a:solidFill>
                  <a:srgbClr val="FF0000"/>
                </a:solidFill>
              </a:rPr>
              <a:t>5.ნერვოლოგია </a:t>
            </a:r>
            <a:r>
              <a:rPr lang="ka-GE" b="1" dirty="0">
                <a:solidFill>
                  <a:srgbClr val="FF0000"/>
                </a:solidFill>
              </a:rPr>
              <a:t>და ნერვული </a:t>
            </a:r>
            <a:r>
              <a:rPr lang="ka-GE" b="1" dirty="0" smtClean="0">
                <a:solidFill>
                  <a:srgbClr val="FF0000"/>
                </a:solidFill>
              </a:rPr>
              <a:t>კვანძები;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ka-GE" b="1" dirty="0" smtClean="0">
                <a:solidFill>
                  <a:srgbClr val="FF0000"/>
                </a:solidFill>
              </a:rPr>
              <a:t>6.3-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ka-GE" b="1" dirty="0">
                <a:solidFill>
                  <a:srgbClr val="FF0000"/>
                </a:solidFill>
              </a:rPr>
              <a:t>  სტრუქტურა, რომელიც იმახსოვრებს და </a:t>
            </a:r>
            <a:endParaRPr lang="ka-GE" b="1" dirty="0" smtClean="0">
              <a:solidFill>
                <a:srgbClr val="FF0000"/>
              </a:solidFill>
            </a:endParaRPr>
          </a:p>
          <a:p>
            <a:r>
              <a:rPr lang="ka-GE" b="1" dirty="0">
                <a:solidFill>
                  <a:srgbClr val="FF0000"/>
                </a:solidFill>
              </a:rPr>
              <a:t> </a:t>
            </a:r>
            <a:r>
              <a:rPr lang="ka-GE" b="1" dirty="0" smtClean="0">
                <a:solidFill>
                  <a:srgbClr val="FF0000"/>
                </a:solidFill>
              </a:rPr>
              <a:t>  ამუშავებს </a:t>
            </a:r>
            <a:r>
              <a:rPr lang="ka-GE" b="1" dirty="0">
                <a:solidFill>
                  <a:srgbClr val="FF0000"/>
                </a:solidFill>
              </a:rPr>
              <a:t>მონაცემებს </a:t>
            </a:r>
            <a:r>
              <a:rPr lang="ka-GE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ka-GE" b="1" dirty="0">
                <a:solidFill>
                  <a:srgbClr val="FF0000"/>
                </a:solidFill>
              </a:rPr>
              <a:t> </a:t>
            </a:r>
            <a:r>
              <a:rPr lang="ka-GE" b="1" dirty="0" smtClean="0">
                <a:solidFill>
                  <a:srgbClr val="FF0000"/>
                </a:solidFill>
              </a:rPr>
              <a:t>7. ხელოვნური „ინტელექტი“–ს შექმნა და სხვა.</a:t>
            </a:r>
            <a:r>
              <a:rPr lang="en-US" dirty="0"/>
              <a:t/>
            </a:r>
            <a:br>
              <a:rPr lang="en-US" dirty="0"/>
            </a:br>
            <a:r>
              <a:rPr lang="ka-GE" dirty="0"/>
              <a:t> </a:t>
            </a:r>
          </a:p>
        </p:txBody>
      </p:sp>
      <p:pic>
        <p:nvPicPr>
          <p:cNvPr id="6" name="Picture 5" descr="memristor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5" y="1126778"/>
            <a:ext cx="2583265" cy="2160240"/>
          </a:xfrm>
          <a:prstGeom prst="rect">
            <a:avLst/>
          </a:prstGeom>
        </p:spPr>
      </p:pic>
      <p:pic>
        <p:nvPicPr>
          <p:cNvPr id="7" name="Picture 6" descr="chipnta1may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6274" y="3717032"/>
            <a:ext cx="2903065" cy="2094593"/>
          </a:xfrm>
          <a:prstGeom prst="rect">
            <a:avLst/>
          </a:prstGeom>
        </p:spPr>
      </p:pic>
      <p:pic>
        <p:nvPicPr>
          <p:cNvPr id="8" name="Picture 3" descr="brain_us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861048"/>
            <a:ext cx="2519558" cy="2048399"/>
          </a:xfrm>
          <a:prstGeom prst="rect">
            <a:avLst/>
          </a:prstGeom>
        </p:spPr>
      </p:pic>
      <p:pic>
        <p:nvPicPr>
          <p:cNvPr id="9" name="Picture 4" descr="memristor_x220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8881" y="3805127"/>
            <a:ext cx="2268284" cy="216024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861048"/>
            <a:ext cx="1289023" cy="123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704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7763" y="33265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b="1" dirty="0" smtClean="0">
                <a:solidFill>
                  <a:schemeClr val="accent6">
                    <a:lumMod val="50000"/>
                  </a:schemeClr>
                </a:solidFill>
              </a:rPr>
              <a:t>ექსპერიმენტული </a:t>
            </a:r>
            <a:r>
              <a:rPr lang="ka-GE" sz="2400" b="1" dirty="0">
                <a:solidFill>
                  <a:schemeClr val="accent6">
                    <a:lumMod val="50000"/>
                  </a:schemeClr>
                </a:solidFill>
              </a:rPr>
              <a:t>შედეგები და მათი ანალიზი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591" y="796662"/>
            <a:ext cx="7699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>
                <a:solidFill>
                  <a:srgbClr val="C00000"/>
                </a:solidFill>
              </a:rPr>
              <a:t>1. დიოდური მატრიცის მიღების ტექნოლოგიური მარშრუტი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4" y="1304909"/>
            <a:ext cx="5035550" cy="45003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674004" y="1412776"/>
            <a:ext cx="31464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>
                <a:solidFill>
                  <a:srgbClr val="002060"/>
                </a:solidFill>
              </a:rPr>
              <a:t>საფენებად  Si(p); Ø65მმ; სისქით ~</a:t>
            </a:r>
            <a:r>
              <a:rPr lang="ka-GE" sz="2000" b="1" dirty="0" smtClean="0">
                <a:solidFill>
                  <a:srgbClr val="002060"/>
                </a:solidFill>
              </a:rPr>
              <a:t>300მკმ</a:t>
            </a:r>
            <a:r>
              <a:rPr lang="ka-GE" sz="2000" b="1" dirty="0">
                <a:solidFill>
                  <a:srgbClr val="002060"/>
                </a:solidFill>
              </a:rPr>
              <a:t>, მარკით </a:t>
            </a:r>
            <a:r>
              <a:rPr lang="ka-GE" sz="2000" b="1" dirty="0" smtClean="0">
                <a:solidFill>
                  <a:srgbClr val="002060"/>
                </a:solidFill>
              </a:rPr>
              <a:t>КДБ-4,5ომი.სმ  და ზედ.  ორ-ტც. </a:t>
            </a:r>
            <a:r>
              <a:rPr lang="ka-GE" sz="2000" b="1" dirty="0">
                <a:solidFill>
                  <a:srgbClr val="002060"/>
                </a:solidFill>
              </a:rPr>
              <a:t>(100); ოკ p- p</a:t>
            </a:r>
            <a:r>
              <a:rPr lang="ka-GE" sz="2000" b="1" baseline="30000" dirty="0" smtClean="0">
                <a:solidFill>
                  <a:srgbClr val="002060"/>
                </a:solidFill>
              </a:rPr>
              <a:t>+</a:t>
            </a:r>
            <a:r>
              <a:rPr lang="ka-GE" sz="2000" b="1" dirty="0" smtClean="0">
                <a:solidFill>
                  <a:srgbClr val="002060"/>
                </a:solidFill>
              </a:rPr>
              <a:t>(</a:t>
            </a:r>
            <a:r>
              <a:rPr lang="ka-GE" sz="2000" b="1" dirty="0" smtClean="0">
                <a:solidFill>
                  <a:srgbClr val="FF0000"/>
                </a:solidFill>
              </a:rPr>
              <a:t>ა</a:t>
            </a:r>
            <a:r>
              <a:rPr lang="ka-GE" sz="2000" b="1" dirty="0" smtClean="0">
                <a:solidFill>
                  <a:srgbClr val="002060"/>
                </a:solidFill>
              </a:rPr>
              <a:t>)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8" name="Content Placeholder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83" y="3499267"/>
            <a:ext cx="2944909" cy="22072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2200" y="5805264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>
                <a:solidFill>
                  <a:srgbClr val="002060"/>
                </a:solidFill>
              </a:rPr>
              <a:t>ცენტრიფუგა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55395" y="2852936"/>
            <a:ext cx="2989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>
                <a:solidFill>
                  <a:srgbClr val="FF0000"/>
                </a:solidFill>
              </a:rPr>
              <a:t>ბოროსილიკატური </a:t>
            </a:r>
            <a:r>
              <a:rPr lang="ka-GE" b="1" dirty="0" smtClean="0">
                <a:solidFill>
                  <a:srgbClr val="FF0000"/>
                </a:solidFill>
              </a:rPr>
              <a:t> მინის </a:t>
            </a:r>
          </a:p>
          <a:p>
            <a:r>
              <a:rPr lang="ka-GE" b="1" dirty="0" smtClean="0">
                <a:solidFill>
                  <a:srgbClr val="FF0000"/>
                </a:solidFill>
              </a:rPr>
              <a:t>თერმული  დიფუზია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3" y="260648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 smtClean="0">
                <a:solidFill>
                  <a:srgbClr val="C00000"/>
                </a:solidFill>
              </a:rPr>
              <a:t>2. დიოდის ფორმირება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1"/>
            <a:ext cx="3385878" cy="341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3858" y="4293096"/>
            <a:ext cx="3672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>
                <a:solidFill>
                  <a:schemeClr val="accent5">
                    <a:lumMod val="50000"/>
                  </a:schemeClr>
                </a:solidFill>
              </a:rPr>
              <a:t>თერმული ღუმელი CDO-4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83968" y="836711"/>
                <a:ext cx="4680520" cy="1787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a-GE" sz="2000" b="1" i="1" u="sng" dirty="0" smtClean="0"/>
                  <a:t>p-n გადასასვლელი:</a:t>
                </a:r>
                <a:r>
                  <a:rPr lang="ka-GE" sz="2000" dirty="0"/>
                  <a:t>  </a:t>
                </a:r>
                <a:r>
                  <a:rPr lang="ka-GE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დაჟ. ღუმელში </a:t>
                </a:r>
                <a:r>
                  <a:rPr lang="ka-GE" sz="20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 40 წთ.1100°C-ზე, 0.45-0.50 </a:t>
                </a:r>
                <a:r>
                  <a:rPr lang="ka-GE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მკმ </a:t>
                </a:r>
                <a:r>
                  <a:rPr lang="en-US" sz="2000" b="1" dirty="0"/>
                  <a:t>SiO</a:t>
                </a:r>
                <a:r>
                  <a:rPr lang="en-US" sz="2000" b="1" baseline="-25000" dirty="0"/>
                  <a:t>2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(</a:t>
                </a:r>
                <a:r>
                  <a:rPr lang="ka-GE" sz="2000" b="1" dirty="0" smtClean="0">
                    <a:solidFill>
                      <a:srgbClr val="FF0000"/>
                    </a:solidFill>
                  </a:rPr>
                  <a:t>ბ</a:t>
                </a:r>
                <a:r>
                  <a:rPr lang="en-US" sz="2000" dirty="0" smtClean="0"/>
                  <a:t>); </a:t>
                </a:r>
                <a:r>
                  <a:rPr lang="ka-GE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ფლ</a:t>
                </a:r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-</a:t>
                </a:r>
                <a:r>
                  <a:rPr lang="ka-GE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ფია</a:t>
                </a:r>
                <a:r>
                  <a:rPr lang="en-US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;  </a:t>
                </a:r>
                <a:r>
                  <a:rPr lang="ka-GE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ფოსფოროსილიკატური </a:t>
                </a:r>
                <a:endParaRPr lang="en-US" sz="2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ka-GE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მინის მე-2 დიფზ. </a:t>
                </a:r>
                <a:r>
                  <a:rPr lang="ka-GE" sz="2000" b="1" dirty="0">
                    <a:solidFill>
                      <a:srgbClr val="FF0000"/>
                    </a:solidFill>
                  </a:rPr>
                  <a:t>n</a:t>
                </a:r>
                <a:r>
                  <a:rPr lang="ka-GE" sz="2000" b="1" dirty="0">
                    <a:solidFill>
                      <a:schemeClr val="accent6">
                        <a:lumMod val="50000"/>
                      </a:schemeClr>
                    </a:solidFill>
                  </a:rPr>
                  <a:t> ტიპი  </a:t>
                </a:r>
                <a:r>
                  <a:rPr lang="ka-GE" sz="2000" dirty="0"/>
                  <a:t>(</a:t>
                </a:r>
                <a:r>
                  <a:rPr lang="ka-GE" sz="2000" b="1" dirty="0">
                    <a:solidFill>
                      <a:srgbClr val="FF0000"/>
                    </a:solidFill>
                  </a:rPr>
                  <a:t>გ</a:t>
                </a:r>
                <a:r>
                  <a:rPr lang="ka-GE" sz="2000" dirty="0"/>
                  <a:t>). </a:t>
                </a:r>
                <a:r>
                  <a:rPr lang="ka-GE" sz="20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სიღრმე d =1-1.2 </a:t>
                </a:r>
                <a:r>
                  <a:rPr lang="ka-GE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მკმ;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ka-GE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ka-GE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𝒔</m:t>
                        </m:r>
                      </m:sub>
                    </m:sSub>
                    <m:r>
                      <a:rPr lang="ka-GE" sz="20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ka-GE" sz="20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𝟐𝟎</m:t>
                    </m:r>
                    <m:f>
                      <m:fPr>
                        <m:ctrlPr>
                          <a:rPr lang="ka-GE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ka-GE" sz="20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/>
                          </a:rPr>
                          <m:t>ომი</m:t>
                        </m:r>
                      </m:num>
                      <m:den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ka-GE" sz="20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მ</m:t>
                            </m:r>
                          </m:e>
                          <m:sup>
                            <m:r>
                              <a:rPr lang="ka-GE" sz="20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ka-GE" sz="20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ka-GE" sz="2000" b="1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/>
                      </a:rPr>
                      <m:t>;</m:t>
                    </m:r>
                  </m:oMath>
                </a14:m>
                <a:r>
                  <a:rPr lang="ka-GE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 </a:t>
                </a:r>
                <a:r>
                  <a:rPr lang="ka-GE" sz="2000" b="1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n=6,5·10</a:t>
                </a:r>
                <a:r>
                  <a:rPr lang="ka-GE" sz="2000" b="1" baseline="30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15 </a:t>
                </a:r>
                <a:r>
                  <a:rPr lang="ka-GE" sz="2000" b="1" dirty="0">
                    <a:solidFill>
                      <a:schemeClr val="accent5">
                        <a:lumMod val="50000"/>
                      </a:schemeClr>
                    </a:solidFill>
                  </a:rPr>
                  <a:t>სმ</a:t>
                </a:r>
                <a:r>
                  <a:rPr lang="ka-GE" sz="2000" b="1" baseline="30000" dirty="0">
                    <a:solidFill>
                      <a:schemeClr val="accent5">
                        <a:lumMod val="50000"/>
                      </a:schemeClr>
                    </a:solidFill>
                  </a:rPr>
                  <a:t>-3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836711"/>
                <a:ext cx="4680520" cy="1787541"/>
              </a:xfrm>
              <a:prstGeom prst="rect">
                <a:avLst/>
              </a:prstGeom>
              <a:blipFill rotWithShape="1">
                <a:blip r:embed="rId3"/>
                <a:stretch>
                  <a:fillRect l="-1432" t="-1706" r="-1953" b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3672408" cy="24225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677580" y="5180247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chemeClr val="accent5">
                    <a:lumMod val="50000"/>
                  </a:schemeClr>
                </a:solidFill>
              </a:rPr>
              <a:t>Si(p)-ზე ფოსფორის თერმ.დიფზ. </a:t>
            </a:r>
            <a:endParaRPr lang="ka-GE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ka-GE" b="1" dirty="0" smtClean="0">
                <a:solidFill>
                  <a:schemeClr val="accent5">
                    <a:lumMod val="50000"/>
                  </a:schemeClr>
                </a:solidFill>
              </a:rPr>
              <a:t>დიოდის </a:t>
            </a:r>
            <a:r>
              <a:rPr lang="ka-GE" b="1" dirty="0">
                <a:solidFill>
                  <a:schemeClr val="accent5">
                    <a:lumMod val="50000"/>
                  </a:schemeClr>
                </a:solidFill>
              </a:rPr>
              <a:t>ვამ-ი 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3346" y="5301208"/>
            <a:ext cx="3944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b="1" dirty="0">
                <a:solidFill>
                  <a:srgbClr val="0070C0"/>
                </a:solidFill>
              </a:rPr>
              <a:t>უკუ </a:t>
            </a:r>
            <a:r>
              <a:rPr lang="ka-GE" b="1" dirty="0" smtClean="0">
                <a:solidFill>
                  <a:srgbClr val="0070C0"/>
                </a:solidFill>
              </a:rPr>
              <a:t>წანაცვლ.:  </a:t>
            </a:r>
            <a:r>
              <a:rPr lang="ka-GE" b="1" dirty="0">
                <a:solidFill>
                  <a:srgbClr val="0070C0"/>
                </a:solidFill>
              </a:rPr>
              <a:t>გაჟონვის დენი </a:t>
            </a:r>
            <a:r>
              <a:rPr lang="ka-GE" b="1" dirty="0" smtClean="0">
                <a:solidFill>
                  <a:srgbClr val="0070C0"/>
                </a:solidFill>
              </a:rPr>
              <a:t>ნმ-ის </a:t>
            </a:r>
            <a:r>
              <a:rPr lang="ka-GE" b="1" dirty="0">
                <a:solidFill>
                  <a:srgbClr val="0070C0"/>
                </a:solidFill>
              </a:rPr>
              <a:t>რიგისაა და </a:t>
            </a:r>
            <a:r>
              <a:rPr lang="ka-GE" b="1" dirty="0" smtClean="0">
                <a:solidFill>
                  <a:srgbClr val="0070C0"/>
                </a:solidFill>
              </a:rPr>
              <a:t>გარღვ. ძაბვა(28÷30)ვ; პირდპ. წანაცვლ.: </a:t>
            </a:r>
            <a:r>
              <a:rPr lang="ka-GE" b="1" dirty="0">
                <a:solidFill>
                  <a:srgbClr val="0070C0"/>
                </a:solidFill>
              </a:rPr>
              <a:t>შტო იხსნება (0,3÷0,5) ვოლტზე.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7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332656"/>
            <a:ext cx="6030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 smtClean="0">
                <a:solidFill>
                  <a:srgbClr val="FF0000"/>
                </a:solidFill>
              </a:rPr>
              <a:t>3. </a:t>
            </a:r>
            <a:r>
              <a:rPr lang="ka-GE" sz="2000" b="1" dirty="0">
                <a:solidFill>
                  <a:srgbClr val="FF0000"/>
                </a:solidFill>
              </a:rPr>
              <a:t>ჰაფნიუმის ოქსიდური ფირების </a:t>
            </a:r>
            <a:r>
              <a:rPr lang="ka-GE" sz="2000" b="1" dirty="0" smtClean="0">
                <a:solidFill>
                  <a:srgbClr val="FF0000"/>
                </a:solidFill>
              </a:rPr>
              <a:t>ფორმირება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8" y="836712"/>
            <a:ext cx="5616624" cy="27459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120952" y="1316472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rgbClr val="0070C0"/>
                </a:solidFill>
              </a:rPr>
              <a:t>მოდერნიზ. ვაკუ-რი </a:t>
            </a:r>
            <a:r>
              <a:rPr lang="ka-GE" b="1" dirty="0" smtClean="0">
                <a:solidFill>
                  <a:srgbClr val="0070C0"/>
                </a:solidFill>
              </a:rPr>
              <a:t>მაგნ-ეტრ. </a:t>
            </a:r>
            <a:r>
              <a:rPr lang="ka-GE" b="1" dirty="0">
                <a:solidFill>
                  <a:srgbClr val="0070C0"/>
                </a:solidFill>
              </a:rPr>
              <a:t>დანადგარი: </a:t>
            </a:r>
            <a:r>
              <a:rPr lang="ka-GE" b="1" dirty="0" smtClean="0">
                <a:solidFill>
                  <a:srgbClr val="0070C0"/>
                </a:solidFill>
              </a:rPr>
              <a:t>ა</a:t>
            </a:r>
            <a:r>
              <a:rPr lang="ka-GE" b="1" dirty="0">
                <a:solidFill>
                  <a:srgbClr val="0070C0"/>
                </a:solidFill>
              </a:rPr>
              <a:t>) შიგა 1-და 2- მაგნეტრონები; 3- უი სხივის </a:t>
            </a:r>
            <a:r>
              <a:rPr lang="ka-GE" b="1" dirty="0" smtClean="0">
                <a:solidFill>
                  <a:srgbClr val="0070C0"/>
                </a:solidFill>
              </a:rPr>
              <a:t>წყარო;</a:t>
            </a:r>
            <a:r>
              <a:rPr lang="ka-GE" b="1" dirty="0">
                <a:solidFill>
                  <a:srgbClr val="0070C0"/>
                </a:solidFill>
              </a:rPr>
              <a:t> </a:t>
            </a:r>
            <a:r>
              <a:rPr lang="ka-GE" b="1" dirty="0" smtClean="0">
                <a:solidFill>
                  <a:srgbClr val="0070C0"/>
                </a:solidFill>
              </a:rPr>
              <a:t>4- ნიმუში</a:t>
            </a:r>
            <a:r>
              <a:rPr lang="ka-GE" b="1" dirty="0">
                <a:solidFill>
                  <a:srgbClr val="0070C0"/>
                </a:solidFill>
              </a:rPr>
              <a:t>; </a:t>
            </a:r>
            <a:r>
              <a:rPr lang="ka-GE" b="1" dirty="0" smtClean="0">
                <a:solidFill>
                  <a:srgbClr val="0070C0"/>
                </a:solidFill>
              </a:rPr>
              <a:t> ბ</a:t>
            </a:r>
            <a:r>
              <a:rPr lang="ka-GE" b="1" dirty="0">
                <a:solidFill>
                  <a:srgbClr val="0070C0"/>
                </a:solidFill>
              </a:rPr>
              <a:t>) გარე მუშა </a:t>
            </a:r>
            <a:r>
              <a:rPr lang="ka-GE" b="1" dirty="0" smtClean="0">
                <a:solidFill>
                  <a:srgbClr val="0070C0"/>
                </a:solidFill>
              </a:rPr>
              <a:t>მდგომარ-ში</a:t>
            </a:r>
            <a:r>
              <a:rPr lang="ka-GE" b="1" dirty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222115" cy="28229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5536" y="4149080"/>
                <a:ext cx="403244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ka-GE" b="1" dirty="0" smtClean="0">
                    <a:solidFill>
                      <a:srgbClr val="7030A0"/>
                    </a:solidFill>
                  </a:rPr>
                  <a:t>მას–სპექტომეტრი:</a:t>
                </a:r>
                <a:r>
                  <a:rPr lang="ka-GE" b="1" dirty="0">
                    <a:solidFill>
                      <a:srgbClr val="7030A0"/>
                    </a:solidFill>
                  </a:rPr>
                  <a:t> </a:t>
                </a:r>
                <a:r>
                  <a:rPr lang="ka-GE" b="1" dirty="0" smtClean="0">
                    <a:solidFill>
                      <a:srgbClr val="7030A0"/>
                    </a:solidFill>
                  </a:rPr>
                  <a:t>ა</a:t>
                </a:r>
                <a:r>
                  <a:rPr lang="ka-GE" b="1" dirty="0">
                    <a:solidFill>
                      <a:srgbClr val="7030A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ka-GE" b="1" i="1">
                        <a:solidFill>
                          <a:srgbClr val="7030A0"/>
                        </a:solidFill>
                        <a:latin typeface="Cambria Math"/>
                      </a:rPr>
                      <m:t>𝑯𝒇𝑶𝒙</m:t>
                    </m:r>
                  </m:oMath>
                </a14:m>
                <a:r>
                  <a:rPr lang="ka-GE" b="1" dirty="0">
                    <a:solidFill>
                      <a:srgbClr val="7030A0"/>
                    </a:solidFill>
                  </a:rPr>
                  <a:t> </a:t>
                </a:r>
                <a:r>
                  <a:rPr lang="ka-GE" b="1" dirty="0" smtClean="0">
                    <a:solidFill>
                      <a:srgbClr val="7030A0"/>
                    </a:solidFill>
                  </a:rPr>
                  <a:t>-ს </a:t>
                </a:r>
                <a:r>
                  <a:rPr lang="ka-GE" b="1" dirty="0">
                    <a:solidFill>
                      <a:srgbClr val="7030A0"/>
                    </a:solidFill>
                  </a:rPr>
                  <a:t>და  ბ)</a:t>
                </a:r>
                <a14:m>
                  <m:oMath xmlns:m="http://schemas.openxmlformats.org/officeDocument/2006/math">
                    <m:r>
                      <a:rPr lang="ka-GE" b="1" i="1">
                        <a:solidFill>
                          <a:srgbClr val="7030A0"/>
                        </a:solidFill>
                        <a:latin typeface="Cambria Math"/>
                      </a:rPr>
                      <m:t>𝑯𝒇</m:t>
                    </m:r>
                    <m:sSub>
                      <m:sSub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ka-GE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ka-GE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ka-GE" b="1" dirty="0">
                    <a:solidFill>
                      <a:srgbClr val="7030A0"/>
                    </a:solidFill>
                  </a:rPr>
                  <a:t> მიღებისთვის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49080"/>
                <a:ext cx="4032448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3774" r="-3933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2644873"/>
                  </p:ext>
                </p:extLst>
              </p:nvPr>
            </p:nvGraphicFramePr>
            <p:xfrm>
              <a:off x="434612" y="4941168"/>
              <a:ext cx="3993372" cy="10621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5780"/>
                    <a:gridCol w="514350"/>
                    <a:gridCol w="571500"/>
                    <a:gridCol w="152892"/>
                    <a:gridCol w="457200"/>
                    <a:gridCol w="514350"/>
                    <a:gridCol w="400050"/>
                    <a:gridCol w="342900"/>
                    <a:gridCol w="514350"/>
                  </a:tblGrid>
                  <a:tr h="62230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საფ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ენი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ფირ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ები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წნევა</a:t>
                          </a:r>
                          <a:r>
                            <a:rPr lang="en-US" sz="1200">
                              <a:effectLst/>
                            </a:rPr>
                            <a:t>P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ka-GE" sz="1200">
                                  <a:effectLst/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ka-GE" sz="1200">
                              <a:effectLst/>
                            </a:rPr>
                            <a:t>პა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-5715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ka-GE" sz="1200">
                              <a:effectLst/>
                            </a:rPr>
                            <a:t>დენი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I</a:t>
                          </a:r>
                          <a:r>
                            <a:rPr lang="ka-GE" sz="1200">
                              <a:effectLst/>
                            </a:rPr>
                            <a:t>(მა)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ტემპ.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(t</a:t>
                          </a:r>
                          <a:r>
                            <a:rPr lang="en-US" sz="1200" baseline="30000">
                              <a:effectLst/>
                            </a:rPr>
                            <a:t>0</a:t>
                          </a:r>
                          <a:r>
                            <a:rPr lang="en-US" sz="1200">
                              <a:effectLst/>
                            </a:rPr>
                            <a:t>C)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45720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𝐴𝑟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 %-</a:t>
                          </a:r>
                          <a:r>
                            <a:rPr lang="ka-GE" sz="1200">
                              <a:effectLst/>
                            </a:rPr>
                            <a:t>ში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𝑂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%-</a:t>
                          </a:r>
                          <a:r>
                            <a:rPr lang="ka-GE" sz="1200">
                              <a:effectLst/>
                            </a:rPr>
                            <a:t>ში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286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ka-GE" sz="1200">
                              <a:effectLst/>
                            </a:rPr>
                            <a:t>სისქე,ნმ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Si (p)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HfOx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0.31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500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160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70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30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35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Si (p)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Hf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0.36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500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160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30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70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 dirty="0">
                              <a:effectLst/>
                            </a:rPr>
                            <a:t>25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2644873"/>
                  </p:ext>
                </p:extLst>
              </p:nvPr>
            </p:nvGraphicFramePr>
            <p:xfrm>
              <a:off x="434612" y="4941168"/>
              <a:ext cx="3993372" cy="103162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5780"/>
                    <a:gridCol w="514350"/>
                    <a:gridCol w="571500"/>
                    <a:gridCol w="152892"/>
                    <a:gridCol w="457200"/>
                    <a:gridCol w="514350"/>
                    <a:gridCol w="400050"/>
                    <a:gridCol w="342900"/>
                    <a:gridCol w="514350"/>
                  </a:tblGrid>
                  <a:tr h="631317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საფ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ენი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ფირ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ები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44915" t="-5825" r="-311017" b="-7864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-5715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ka-GE" sz="1200">
                              <a:effectLst/>
                            </a:rPr>
                            <a:t>დენი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I</a:t>
                          </a:r>
                          <a:r>
                            <a:rPr lang="ka-GE" sz="1200">
                              <a:effectLst/>
                            </a:rPr>
                            <a:t>(მა)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ტემპ.</a:t>
                          </a:r>
                          <a:endParaRPr lang="en-US" sz="1100">
                            <a:effectLst/>
                          </a:endParaRPr>
                        </a:p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(t</a:t>
                          </a:r>
                          <a:r>
                            <a:rPr lang="en-US" sz="1200" baseline="30000">
                              <a:effectLst/>
                            </a:rPr>
                            <a:t>0</a:t>
                          </a:r>
                          <a:r>
                            <a:rPr lang="en-US" sz="1200">
                              <a:effectLst/>
                            </a:rPr>
                            <a:t>C)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690769" t="-5825" r="-218462" b="-78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901754" t="-5825" r="-149123" b="-78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286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</a:pPr>
                          <a:r>
                            <a:rPr lang="ka-GE" sz="1200">
                              <a:effectLst/>
                            </a:rPr>
                            <a:t>სისქე,ნმ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00152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Si (p)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HfOx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0.31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500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160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70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30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35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00152"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en-US" sz="1200">
                              <a:effectLst/>
                            </a:rPr>
                            <a:t>Si (p)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01176" t="-430303" r="-570588" b="-4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0.36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500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160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30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>
                              <a:effectLst/>
                            </a:rPr>
                            <a:t>70</a:t>
                          </a:r>
                          <a:endParaRPr lang="en-US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5442585" algn="l"/>
                            </a:tabLst>
                          </a:pPr>
                          <a:r>
                            <a:rPr lang="ka-GE" sz="1200" dirty="0">
                              <a:effectLst/>
                            </a:rPr>
                            <a:t>25</a:t>
                          </a:r>
                          <a:endParaRPr lang="en-US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346325" y="1938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441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441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441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441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441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441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441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441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4419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4195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9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4104456" cy="3528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3608" y="188640"/>
            <a:ext cx="63367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 smtClean="0">
                <a:solidFill>
                  <a:srgbClr val="FF0000"/>
                </a:solidFill>
              </a:rPr>
              <a:t>4. მემრისტორ-დიოდური  კროსბარი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816" y="4420544"/>
            <a:ext cx="495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>
                <a:solidFill>
                  <a:srgbClr val="7030A0"/>
                </a:solidFill>
              </a:rPr>
              <a:t>მემრისტორ- დიოდური კომბინაციური</a:t>
            </a:r>
          </a:p>
          <a:p>
            <a:pPr algn="ctr"/>
            <a:r>
              <a:rPr lang="ka-GE" b="1" dirty="0" smtClean="0">
                <a:solidFill>
                  <a:srgbClr val="7030A0"/>
                </a:solidFill>
              </a:rPr>
              <a:t> სქემა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03" y="1209618"/>
            <a:ext cx="3992885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5441388" y="3434428"/>
            <a:ext cx="3502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>
                <a:solidFill>
                  <a:srgbClr val="7030A0"/>
                </a:solidFill>
              </a:rPr>
              <a:t>მემრისტორ-დიოდური </a:t>
            </a:r>
            <a:r>
              <a:rPr lang="ka-GE" b="1" dirty="0" smtClean="0">
                <a:solidFill>
                  <a:srgbClr val="7030A0"/>
                </a:solidFill>
              </a:rPr>
              <a:t>სტრუქ-</a:t>
            </a:r>
          </a:p>
          <a:p>
            <a:r>
              <a:rPr lang="ka-GE" b="1" dirty="0" smtClean="0">
                <a:solidFill>
                  <a:srgbClr val="7030A0"/>
                </a:solidFill>
              </a:rPr>
              <a:t>ტურის უჯრედის სქემატ.(ა) და </a:t>
            </a:r>
          </a:p>
          <a:p>
            <a:r>
              <a:rPr lang="ka-GE" b="1" dirty="0" smtClean="0">
                <a:solidFill>
                  <a:srgbClr val="7030A0"/>
                </a:solidFill>
              </a:rPr>
              <a:t>ჭრილის </a:t>
            </a:r>
            <a:r>
              <a:rPr lang="ka-GE" b="1" dirty="0">
                <a:solidFill>
                  <a:srgbClr val="7030A0"/>
                </a:solidFill>
              </a:rPr>
              <a:t>სახე (ბ).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2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912768" cy="36305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971600" y="19348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 smtClean="0">
                <a:solidFill>
                  <a:srgbClr val="FF0000"/>
                </a:solidFill>
              </a:rPr>
              <a:t>5. </a:t>
            </a:r>
            <a:r>
              <a:rPr lang="ka-GE" sz="2400" b="1" dirty="0" smtClean="0">
                <a:solidFill>
                  <a:srgbClr val="FF0000"/>
                </a:solidFill>
              </a:rPr>
              <a:t>მემრისტორის ვოლტ-ამპერული</a:t>
            </a:r>
            <a:r>
              <a:rPr lang="ka-GE" sz="2400" b="1" dirty="0">
                <a:solidFill>
                  <a:srgbClr val="FF0000"/>
                </a:solidFill>
              </a:rPr>
              <a:t> </a:t>
            </a:r>
            <a:r>
              <a:rPr lang="ka-GE" sz="2400" b="1" dirty="0" smtClean="0">
                <a:solidFill>
                  <a:srgbClr val="FF0000"/>
                </a:solidFill>
              </a:rPr>
              <a:t> მახასიათებელი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429512"/>
              </p:ext>
            </p:extLst>
          </p:nvPr>
        </p:nvGraphicFramePr>
        <p:xfrm>
          <a:off x="827584" y="4797152"/>
          <a:ext cx="7272808" cy="129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1092"/>
                <a:gridCol w="1851865"/>
                <a:gridCol w="1851865"/>
                <a:gridCol w="1717986"/>
              </a:tblGrid>
              <a:tr h="423975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R</a:t>
                      </a:r>
                      <a:r>
                        <a:rPr lang="ka-GE" sz="1050" dirty="0" smtClean="0">
                          <a:effectLst/>
                        </a:rPr>
                        <a:t>ღ</a:t>
                      </a:r>
                      <a:r>
                        <a:rPr lang="ka-GE" sz="1200" dirty="0" smtClean="0">
                          <a:effectLst/>
                        </a:rPr>
                        <a:t>/</a:t>
                      </a:r>
                      <a:r>
                        <a:rPr lang="en-US" sz="1200" dirty="0" smtClean="0">
                          <a:effectLst/>
                        </a:rPr>
                        <a:t> R</a:t>
                      </a:r>
                      <a:r>
                        <a:rPr lang="ka-GE" sz="1200" dirty="0" smtClean="0">
                          <a:effectLst/>
                        </a:rPr>
                        <a:t>დ</a:t>
                      </a:r>
                      <a:endParaRPr lang="en-US" sz="1200" dirty="0">
                        <a:effectLst/>
                        <a:latin typeface="Sylfae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S/S</a:t>
                      </a:r>
                      <a:r>
                        <a:rPr lang="en-US" sz="1200" baseline="-25000">
                          <a:effectLst/>
                        </a:rPr>
                        <a:t>⧇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ΔU,</a:t>
                      </a:r>
                      <a:r>
                        <a:rPr lang="ka-GE" sz="1200">
                          <a:effectLst/>
                        </a:rPr>
                        <a:t>ვ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</a:t>
                      </a:r>
                      <a:r>
                        <a:rPr lang="ka-GE" sz="1200">
                          <a:effectLst/>
                        </a:rPr>
                        <a:t>  </a:t>
                      </a:r>
                      <a:r>
                        <a:rPr lang="en-US" sz="1200">
                          <a:effectLst/>
                        </a:rPr>
                        <a:t>(0,35 </a:t>
                      </a:r>
                      <a:r>
                        <a:rPr lang="ka-GE" sz="1200">
                          <a:effectLst/>
                        </a:rPr>
                        <a:t>ვ)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2169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1:</a:t>
                      </a:r>
                      <a:r>
                        <a:rPr lang="en-US" sz="1200">
                          <a:effectLst/>
                        </a:rPr>
                        <a:t>3</a:t>
                      </a:r>
                      <a:r>
                        <a:rPr lang="ka-GE" sz="1200">
                          <a:effectLst/>
                        </a:rPr>
                        <a:t>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r>
                        <a:rPr lang="ka-GE" sz="1200">
                          <a:effectLst/>
                        </a:rPr>
                        <a:t>:</a:t>
                      </a:r>
                      <a:r>
                        <a:rPr lang="en-US" sz="1200">
                          <a:effectLst/>
                        </a:rPr>
                        <a:t>2</a:t>
                      </a:r>
                      <a:r>
                        <a:rPr lang="ka-GE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[–</a:t>
                      </a:r>
                      <a:r>
                        <a:rPr lang="en-US" sz="1200" dirty="0">
                          <a:effectLst/>
                        </a:rPr>
                        <a:t>0,45 ;</a:t>
                      </a:r>
                      <a:r>
                        <a:rPr lang="ka-GE" sz="1200" dirty="0">
                          <a:effectLst/>
                        </a:rPr>
                        <a:t>+</a:t>
                      </a:r>
                      <a:r>
                        <a:rPr lang="en-US" sz="1200" dirty="0">
                          <a:effectLst/>
                        </a:rPr>
                        <a:t>0,82</a:t>
                      </a:r>
                      <a:r>
                        <a:rPr lang="ka-GE" sz="1200" dirty="0">
                          <a:effectLst/>
                        </a:rPr>
                        <a:t>]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5,65 მა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358900" y="2259013"/>
          <a:ext cx="2762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r:id="rId4" imgW="279400" imgH="228600" progId="Equation.3">
                  <p:embed/>
                </p:oleObj>
              </mc:Choice>
              <mc:Fallback>
                <p:oleObj r:id="rId4" imgW="2794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2259013"/>
                        <a:ext cx="2762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358900" y="2259013"/>
          <a:ext cx="3333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r:id="rId6" imgW="330200" imgH="228600" progId="Equation.3">
                  <p:embed/>
                </p:oleObj>
              </mc:Choice>
              <mc:Fallback>
                <p:oleObj r:id="rId6" imgW="3302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2259013"/>
                        <a:ext cx="3333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885920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3997</TotalTime>
  <Words>783</Words>
  <Application>Microsoft Office PowerPoint</Application>
  <PresentationFormat>On-screen Show (4:3)</PresentationFormat>
  <Paragraphs>112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Воздушный поток</vt:lpstr>
      <vt:lpstr>Формула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205</cp:revision>
  <dcterms:created xsi:type="dcterms:W3CDTF">2019-01-22T07:15:11Z</dcterms:created>
  <dcterms:modified xsi:type="dcterms:W3CDTF">2024-01-27T12:39:13Z</dcterms:modified>
</cp:coreProperties>
</file>